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38"/>
  </p:notesMasterIdLst>
  <p:sldIdLst>
    <p:sldId id="256" r:id="rId5"/>
    <p:sldId id="259" r:id="rId6"/>
    <p:sldId id="260" r:id="rId7"/>
    <p:sldId id="290" r:id="rId8"/>
    <p:sldId id="291" r:id="rId9"/>
    <p:sldId id="261" r:id="rId10"/>
    <p:sldId id="275" r:id="rId11"/>
    <p:sldId id="287" r:id="rId12"/>
    <p:sldId id="288" r:id="rId13"/>
    <p:sldId id="289" r:id="rId14"/>
    <p:sldId id="257" r:id="rId15"/>
    <p:sldId id="273" r:id="rId16"/>
    <p:sldId id="258" r:id="rId17"/>
    <p:sldId id="284" r:id="rId18"/>
    <p:sldId id="265" r:id="rId19"/>
    <p:sldId id="267" r:id="rId20"/>
    <p:sldId id="296" r:id="rId21"/>
    <p:sldId id="292" r:id="rId22"/>
    <p:sldId id="298" r:id="rId23"/>
    <p:sldId id="304" r:id="rId24"/>
    <p:sldId id="293" r:id="rId25"/>
    <p:sldId id="294" r:id="rId26"/>
    <p:sldId id="306" r:id="rId27"/>
    <p:sldId id="295" r:id="rId28"/>
    <p:sldId id="299" r:id="rId29"/>
    <p:sldId id="300" r:id="rId30"/>
    <p:sldId id="301" r:id="rId31"/>
    <p:sldId id="302" r:id="rId32"/>
    <p:sldId id="303" r:id="rId33"/>
    <p:sldId id="305" r:id="rId34"/>
    <p:sldId id="307" r:id="rId35"/>
    <p:sldId id="297" r:id="rId36"/>
    <p:sldId id="262" r:id="rId37"/>
  </p:sldIdLst>
  <p:sldSz cx="9144000" cy="5143500" type="screen16x9"/>
  <p:notesSz cx="6858000" cy="9144000"/>
  <p:embeddedFontLst>
    <p:embeddedFont>
      <p:font typeface="Chivo" panose="020B0604020202020204" charset="0"/>
      <p:regular r:id="rId39"/>
      <p:bold r:id="rId40"/>
      <p:italic r:id="rId41"/>
      <p:boldItalic r:id="rId42"/>
    </p:embeddedFont>
    <p:embeddedFont>
      <p:font typeface="Chivo Black" panose="020B0604020202020204" charset="0"/>
      <p:bold r:id="rId43"/>
      <p:boldItalic r:id="rId44"/>
    </p:embeddedFont>
    <p:embeddedFont>
      <p:font typeface="Encode Sans Black" panose="020B0604020202020204" charset="0"/>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03EFE-843B-4E54-83F3-030286EC38B8}" v="1970" dt="2023-03-06T05:11:54.212"/>
    <p1510:client id="{2E7C245F-DC64-20DF-E8F9-DCD6E029AA35}" v="1" dt="2023-03-24T14:07:12.980"/>
    <p1510:client id="{A38D1912-867E-7DC3-88A5-2FCC54FE0491}" v="507" dt="2023-03-06T05:05:19.118"/>
    <p1510:client id="{C0940B49-ABE4-921C-8898-5A611BA1EE2C}" v="2" dt="2023-03-05T16:39:34.735"/>
    <p1510:client id="{C69E9D5D-B778-5811-2E0A-3D8F97D9C793}" v="120" dt="2023-03-05T16:51:37.802"/>
    <p1510:client id="{E93EB66C-A372-44AC-91E6-448FEC6367D1}" v="578" dt="2023-03-06T05:12:02.816"/>
    <p1510:client id="{FC6FA0A7-06DB-FBA2-93F2-859A71FB4A58}" v="49" dt="2023-03-06T04:49:50.803"/>
  </p1510:revLst>
</p1510:revInfo>
</file>

<file path=ppt/tableStyles.xml><?xml version="1.0" encoding="utf-8"?>
<a:tblStyleLst xmlns:a="http://schemas.openxmlformats.org/drawingml/2006/main" def="{4BC507AD-AE87-4794-AD72-272B8B50E6E5}">
  <a:tblStyle styleId="{4BC507AD-AE87-4794-AD72-272B8B50E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a5635e891_0_15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a5635e891_0_15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0"/>
        <p:cNvGrpSpPr/>
        <p:nvPr/>
      </p:nvGrpSpPr>
      <p:grpSpPr>
        <a:xfrm>
          <a:off x="0" y="0"/>
          <a:ext cx="0" cy="0"/>
          <a:chOff x="0" y="0"/>
          <a:chExt cx="0" cy="0"/>
        </a:xfrm>
      </p:grpSpPr>
      <p:sp>
        <p:nvSpPr>
          <p:cNvPr id="3871" name="Google Shape;3871;gea5635e891_0_15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2" name="Google Shape;3872;gea5635e891_0_15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ea6dd92d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ea6dd92d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39eb166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39eb166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ea5635e891_0_17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ea5635e891_0_17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ea5635e8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ea5635e8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ea5635e891_0_17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ea5635e891_0_17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3"/>
        <p:cNvGrpSpPr/>
        <p:nvPr/>
      </p:nvGrpSpPr>
      <p:grpSpPr>
        <a:xfrm>
          <a:off x="0" y="0"/>
          <a:ext cx="0" cy="0"/>
          <a:chOff x="0" y="0"/>
          <a:chExt cx="0" cy="0"/>
        </a:xfrm>
      </p:grpSpPr>
      <p:sp>
        <p:nvSpPr>
          <p:cNvPr id="4984" name="Google Shape;4984;gea5635e891_0_19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5" name="Google Shape;4985;gea5635e891_0_19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1673"/>
        <p:cNvGrpSpPr/>
        <p:nvPr/>
      </p:nvGrpSpPr>
      <p:grpSpPr>
        <a:xfrm>
          <a:off x="0" y="0"/>
          <a:ext cx="0" cy="0"/>
          <a:chOff x="0" y="0"/>
          <a:chExt cx="0" cy="0"/>
        </a:xfrm>
      </p:grpSpPr>
      <p:sp>
        <p:nvSpPr>
          <p:cNvPr id="1674" name="Google Shape;1674;p2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089854">
            <a:off x="6309346" y="3570247"/>
            <a:ext cx="616188" cy="1435212"/>
            <a:chOff x="4282175" y="3769050"/>
            <a:chExt cx="593975" cy="1383475"/>
          </a:xfrm>
        </p:grpSpPr>
        <p:sp>
          <p:nvSpPr>
            <p:cNvPr id="1676" name="Google Shape;1676;p25"/>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2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88" name="Google Shape;1688;p25"/>
          <p:cNvSpPr txBox="1">
            <a:spLocks noGrp="1"/>
          </p:cNvSpPr>
          <p:nvPr>
            <p:ph type="subTitle" idx="1"/>
          </p:nvPr>
        </p:nvSpPr>
        <p:spPr>
          <a:xfrm>
            <a:off x="5177575" y="2198675"/>
            <a:ext cx="3253200" cy="867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rot="590784">
            <a:off x="8199034" y="3380375"/>
            <a:ext cx="616178" cy="1435191"/>
            <a:chOff x="4282175" y="3769050"/>
            <a:chExt cx="593975" cy="1383475"/>
          </a:xfrm>
        </p:grpSpPr>
        <p:sp>
          <p:nvSpPr>
            <p:cNvPr id="91" name="Google Shape;91;p4"/>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4"/>
          <p:cNvSpPr txBox="1">
            <a:spLocks noGrp="1"/>
          </p:cNvSpPr>
          <p:nvPr>
            <p:ph type="body" idx="1"/>
          </p:nvPr>
        </p:nvSpPr>
        <p:spPr>
          <a:xfrm>
            <a:off x="713225" y="1247575"/>
            <a:ext cx="7717500" cy="3321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100"/>
            </a:lvl1pPr>
            <a:lvl2pPr marL="914400" lvl="1" indent="-304800">
              <a:spcBef>
                <a:spcPts val="0"/>
              </a:spcBef>
              <a:spcAft>
                <a:spcPts val="0"/>
              </a:spcAft>
              <a:buClr>
                <a:srgbClr val="091179"/>
              </a:buClr>
              <a:buSzPts val="1200"/>
              <a:buFont typeface="Nunito"/>
              <a:buAutoNum type="alphaLcPeriod"/>
              <a:defRPr/>
            </a:lvl2pPr>
            <a:lvl3pPr marL="1371600" lvl="2" indent="-304800">
              <a:spcBef>
                <a:spcPts val="0"/>
              </a:spcBef>
              <a:spcAft>
                <a:spcPts val="0"/>
              </a:spcAft>
              <a:buClr>
                <a:srgbClr val="091179"/>
              </a:buClr>
              <a:buSzPts val="1200"/>
              <a:buFont typeface="Nunito"/>
              <a:buAutoNum type="romanLcPeriod"/>
              <a:defRPr/>
            </a:lvl3pPr>
            <a:lvl4pPr marL="1828800" lvl="3" indent="-304800">
              <a:spcBef>
                <a:spcPts val="0"/>
              </a:spcBef>
              <a:spcAft>
                <a:spcPts val="0"/>
              </a:spcAft>
              <a:buClr>
                <a:srgbClr val="091179"/>
              </a:buClr>
              <a:buSzPts val="1200"/>
              <a:buFont typeface="Nunito"/>
              <a:buAutoNum type="arabicPeriod"/>
              <a:defRPr/>
            </a:lvl4pPr>
            <a:lvl5pPr marL="2286000" lvl="4" indent="-304800">
              <a:spcBef>
                <a:spcPts val="0"/>
              </a:spcBef>
              <a:spcAft>
                <a:spcPts val="0"/>
              </a:spcAft>
              <a:buClr>
                <a:srgbClr val="091179"/>
              </a:buClr>
              <a:buSzPts val="1200"/>
              <a:buFont typeface="Nunito"/>
              <a:buAutoNum type="alphaLcPeriod"/>
              <a:defRPr/>
            </a:lvl5pPr>
            <a:lvl6pPr marL="2743200" lvl="5" indent="-304800">
              <a:spcBef>
                <a:spcPts val="0"/>
              </a:spcBef>
              <a:spcAft>
                <a:spcPts val="0"/>
              </a:spcAft>
              <a:buClr>
                <a:srgbClr val="091179"/>
              </a:buClr>
              <a:buSzPts val="1200"/>
              <a:buFont typeface="Nunito"/>
              <a:buAutoNum type="romanLcPeriod"/>
              <a:defRPr/>
            </a:lvl6pPr>
            <a:lvl7pPr marL="3200400" lvl="6" indent="-304800">
              <a:spcBef>
                <a:spcPts val="0"/>
              </a:spcBef>
              <a:spcAft>
                <a:spcPts val="0"/>
              </a:spcAft>
              <a:buClr>
                <a:srgbClr val="091179"/>
              </a:buClr>
              <a:buSzPts val="1200"/>
              <a:buFont typeface="Nunito"/>
              <a:buAutoNum type="arabicPeriod"/>
              <a:defRPr/>
            </a:lvl7pPr>
            <a:lvl8pPr marL="3657600" lvl="7" indent="-304800">
              <a:spcBef>
                <a:spcPts val="0"/>
              </a:spcBef>
              <a:spcAft>
                <a:spcPts val="0"/>
              </a:spcAft>
              <a:buClr>
                <a:srgbClr val="674EA7"/>
              </a:buClr>
              <a:buSzPts val="1200"/>
              <a:buFont typeface="Inconsolata"/>
              <a:buAutoNum type="alphaLcPeriod"/>
              <a:defRPr/>
            </a:lvl8pPr>
            <a:lvl9pPr marL="4114800" lvl="8" indent="-304800">
              <a:spcBef>
                <a:spcPts val="0"/>
              </a:spcBef>
              <a:spcAft>
                <a:spcPts val="0"/>
              </a:spcAft>
              <a:buClr>
                <a:srgbClr val="674EA7"/>
              </a:buClr>
              <a:buSzPts val="1200"/>
              <a:buFont typeface="Arial"/>
              <a:buAutoNum type="romanLcPeriod"/>
              <a:defRPr/>
            </a:lvl9pPr>
          </a:lstStyle>
          <a:p>
            <a:endParaRPr/>
          </a:p>
        </p:txBody>
      </p:sp>
      <p:sp>
        <p:nvSpPr>
          <p:cNvPr id="103" name="Google Shape;103;p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59" r:id="rId7"/>
    <p:sldLayoutId id="2147483663" r:id="rId8"/>
    <p:sldLayoutId id="2147483666" r:id="rId9"/>
    <p:sldLayoutId id="2147483669" r:id="rId10"/>
    <p:sldLayoutId id="2147483670" r:id="rId11"/>
    <p:sldLayoutId id="2147483671" r:id="rId12"/>
    <p:sldLayoutId id="2147483672" r:id="rId13"/>
    <p:sldLayoutId id="2147483682" r:id="rId14"/>
    <p:sldLayoutId id="2147483683"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egateway.vit.ac.in/10.1016/S0269-7491(99)00210-9" TargetMode="External"/><Relationship Id="rId2" Type="http://schemas.openxmlformats.org/officeDocument/2006/relationships/hyperlink" Target="https://doi.org/10.1016/j.agsy.2017.01.01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09/ACCESS.2020.300123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jpeg"/><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inpa.2021.01.004"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biosystemseng.2019.02.002" TargetMode="External"/><Relationship Id="rId2" Type="http://schemas.openxmlformats.org/officeDocument/2006/relationships/hyperlink" Target="https://ieeexplore.ieee.org/document/9825038"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26599/BDMA.2020.9020018" TargetMode="External"/><Relationship Id="rId2" Type="http://schemas.openxmlformats.org/officeDocument/2006/relationships/hyperlink" Target="https://doi.org/10.3390/plants8110468"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8" name="Google Shape;3158;p42"/>
          <p:cNvSpPr txBox="1">
            <a:spLocks noGrp="1"/>
          </p:cNvSpPr>
          <p:nvPr>
            <p:ph type="subTitle" idx="1"/>
          </p:nvPr>
        </p:nvSpPr>
        <p:spPr>
          <a:xfrm>
            <a:off x="285781" y="3360736"/>
            <a:ext cx="4008217" cy="1871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C703"/>
              </a:buClr>
              <a:buSzPts val="1100"/>
              <a:buFont typeface="Arial"/>
              <a:buNone/>
            </a:pPr>
            <a:r>
              <a:rPr lang="en"/>
              <a:t>Team :</a:t>
            </a:r>
          </a:p>
          <a:p>
            <a:pPr marL="0" indent="0">
              <a:buClr>
                <a:srgbClr val="FFC703"/>
              </a:buClr>
              <a:buSzPts val="1100"/>
            </a:pPr>
            <a:r>
              <a:rPr lang="en" err="1"/>
              <a:t>Bisuraj</a:t>
            </a:r>
            <a:r>
              <a:rPr lang="en"/>
              <a:t> Sharma(20BCE2923) </a:t>
            </a:r>
          </a:p>
          <a:p>
            <a:pPr marL="0" lvl="0" indent="0" algn="l" rtl="0">
              <a:spcBef>
                <a:spcPts val="0"/>
              </a:spcBef>
              <a:spcAft>
                <a:spcPts val="0"/>
              </a:spcAft>
              <a:buClr>
                <a:srgbClr val="FFC703"/>
              </a:buClr>
              <a:buSzPts val="1100"/>
              <a:buFont typeface="Arial"/>
              <a:buNone/>
            </a:pPr>
            <a:r>
              <a:rPr lang="en"/>
              <a:t>Sumit Kumar Mandal(20BCE2885)</a:t>
            </a:r>
          </a:p>
          <a:p>
            <a:pPr marL="0" lvl="0" indent="0" algn="l" rtl="0">
              <a:spcBef>
                <a:spcPts val="0"/>
              </a:spcBef>
              <a:spcAft>
                <a:spcPts val="0"/>
              </a:spcAft>
              <a:buClr>
                <a:srgbClr val="FFC703"/>
              </a:buClr>
              <a:buSzPts val="1100"/>
              <a:buFont typeface="Arial"/>
              <a:buNone/>
            </a:pPr>
            <a:r>
              <a:rPr lang="en"/>
              <a:t>Ujjwal Tiwari(20BCE0415)</a:t>
            </a:r>
          </a:p>
          <a:p>
            <a:pPr marL="0" lvl="0" indent="0" algn="l" rtl="0">
              <a:spcBef>
                <a:spcPts val="0"/>
              </a:spcBef>
              <a:spcAft>
                <a:spcPts val="0"/>
              </a:spcAft>
              <a:buClr>
                <a:srgbClr val="FFC703"/>
              </a:buClr>
              <a:buSzPts val="1100"/>
              <a:buFont typeface="Arial"/>
              <a:buNone/>
            </a:pPr>
            <a:r>
              <a:rPr lang="en"/>
              <a:t>Bijan Shrestha(20BCE2904)</a:t>
            </a:r>
          </a:p>
          <a:p>
            <a:pPr marL="0" lvl="0" indent="0" algn="l" rtl="0">
              <a:spcBef>
                <a:spcPts val="0"/>
              </a:spcBef>
              <a:spcAft>
                <a:spcPts val="0"/>
              </a:spcAft>
              <a:buClr>
                <a:srgbClr val="FFC703"/>
              </a:buClr>
              <a:buSzPts val="1100"/>
              <a:buFont typeface="Arial"/>
              <a:buNone/>
            </a:pPr>
            <a:r>
              <a:rPr lang="en"/>
              <a:t>Anish Shrestha(20BCE2893)</a:t>
            </a:r>
            <a:endParaRPr/>
          </a:p>
        </p:txBody>
      </p:sp>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656561" y="506084"/>
            <a:ext cx="5762400" cy="1621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a:solidFill>
                  <a:srgbClr val="023831"/>
                </a:solidFill>
              </a:rPr>
              <a:t>AgriEasy</a:t>
            </a:r>
            <a:endParaRPr>
              <a:solidFill>
                <a:srgbClr val="023831"/>
              </a:solidFill>
            </a:endParaRPr>
          </a:p>
        </p:txBody>
      </p:sp>
      <p:sp>
        <p:nvSpPr>
          <p:cNvPr id="3162" name="Google Shape;3162;p42"/>
          <p:cNvSpPr/>
          <p:nvPr/>
        </p:nvSpPr>
        <p:spPr>
          <a:xfrm>
            <a:off x="707885" y="2060993"/>
            <a:ext cx="3239760" cy="40470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HARVESTING </a:t>
            </a:r>
            <a:r>
              <a:rPr lang="en-IN">
                <a:ln w="19050" cap="flat" cmpd="sng">
                  <a:solidFill>
                    <a:schemeClr val="lt1"/>
                  </a:solidFill>
                  <a:prstDash val="solid"/>
                  <a:round/>
                  <a:headEnd type="none" w="sm" len="sm"/>
                  <a:tailEnd type="none" w="sm" len="sm"/>
                </a:ln>
                <a:noFill/>
                <a:latin typeface="Encode Sans;900"/>
              </a:rPr>
              <a:t> THE FUTURE OF AGRICULTURE</a:t>
            </a:r>
            <a:endParaRPr b="0" i="0">
              <a:ln w="19050" cap="flat" cmpd="sng">
                <a:solidFill>
                  <a:schemeClr val="lt1"/>
                </a:solidFill>
                <a:prstDash val="solid"/>
                <a:round/>
                <a:headEnd type="none" w="sm" len="sm"/>
                <a:tailEnd type="none" w="sm" len="sm"/>
              </a:ln>
              <a:noFill/>
              <a:latin typeface="Encode Sans;900"/>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791;p49">
            <a:extLst>
              <a:ext uri="{FF2B5EF4-FFF2-40B4-BE49-F238E27FC236}">
                <a16:creationId xmlns:a16="http://schemas.microsoft.com/office/drawing/2014/main" id="{511D5510-28AE-BC4C-5D37-2FCCE6BD5C1F}"/>
              </a:ext>
            </a:extLst>
          </p:cNvPr>
          <p:cNvGrpSpPr/>
          <p:nvPr/>
        </p:nvGrpSpPr>
        <p:grpSpPr>
          <a:xfrm>
            <a:off x="95347" y="3710193"/>
            <a:ext cx="232227" cy="224218"/>
            <a:chOff x="-52450000" y="3584850"/>
            <a:chExt cx="300100" cy="318000"/>
          </a:xfrm>
        </p:grpSpPr>
        <p:sp>
          <p:nvSpPr>
            <p:cNvPr id="3" name="Google Shape;3792;p49">
              <a:extLst>
                <a:ext uri="{FF2B5EF4-FFF2-40B4-BE49-F238E27FC236}">
                  <a16:creationId xmlns:a16="http://schemas.microsoft.com/office/drawing/2014/main" id="{F772D6BD-A03D-ACB9-6751-69A743E9F4F2}"/>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93;p49">
              <a:extLst>
                <a:ext uri="{FF2B5EF4-FFF2-40B4-BE49-F238E27FC236}">
                  <a16:creationId xmlns:a16="http://schemas.microsoft.com/office/drawing/2014/main" id="{E5086090-164B-054A-67FB-6A1881E01EF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94;p49">
              <a:extLst>
                <a:ext uri="{FF2B5EF4-FFF2-40B4-BE49-F238E27FC236}">
                  <a16:creationId xmlns:a16="http://schemas.microsoft.com/office/drawing/2014/main" id="{FBF6E955-C9CB-6EC0-7D31-E088E2B9166B}"/>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95;p49">
              <a:extLst>
                <a:ext uri="{FF2B5EF4-FFF2-40B4-BE49-F238E27FC236}">
                  <a16:creationId xmlns:a16="http://schemas.microsoft.com/office/drawing/2014/main" id="{A58B1739-727C-9297-CF80-1C4C6E0C88C5}"/>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96;p49">
              <a:extLst>
                <a:ext uri="{FF2B5EF4-FFF2-40B4-BE49-F238E27FC236}">
                  <a16:creationId xmlns:a16="http://schemas.microsoft.com/office/drawing/2014/main" id="{63060E21-9B2B-6E8F-8727-2D2714DF30ED}"/>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97;p49">
              <a:extLst>
                <a:ext uri="{FF2B5EF4-FFF2-40B4-BE49-F238E27FC236}">
                  <a16:creationId xmlns:a16="http://schemas.microsoft.com/office/drawing/2014/main" id="{0607B851-CF2C-B80B-7507-B26FD6458038}"/>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98;p49">
              <a:extLst>
                <a:ext uri="{FF2B5EF4-FFF2-40B4-BE49-F238E27FC236}">
                  <a16:creationId xmlns:a16="http://schemas.microsoft.com/office/drawing/2014/main" id="{39069049-7CA0-0FB1-F469-C2C8D2718E6D}"/>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91;p49">
            <a:extLst>
              <a:ext uri="{FF2B5EF4-FFF2-40B4-BE49-F238E27FC236}">
                <a16:creationId xmlns:a16="http://schemas.microsoft.com/office/drawing/2014/main" id="{DD9428F3-3A39-1690-5A3D-41958A867369}"/>
              </a:ext>
            </a:extLst>
          </p:cNvPr>
          <p:cNvGrpSpPr/>
          <p:nvPr/>
        </p:nvGrpSpPr>
        <p:grpSpPr>
          <a:xfrm>
            <a:off x="109532" y="3973929"/>
            <a:ext cx="232227" cy="224218"/>
            <a:chOff x="-52450000" y="3584850"/>
            <a:chExt cx="300100" cy="318000"/>
          </a:xfrm>
        </p:grpSpPr>
        <p:sp>
          <p:nvSpPr>
            <p:cNvPr id="11" name="Google Shape;3792;p49">
              <a:extLst>
                <a:ext uri="{FF2B5EF4-FFF2-40B4-BE49-F238E27FC236}">
                  <a16:creationId xmlns:a16="http://schemas.microsoft.com/office/drawing/2014/main" id="{56174400-F152-14CC-EEE7-85FC65BF76CF}"/>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93;p49">
              <a:extLst>
                <a:ext uri="{FF2B5EF4-FFF2-40B4-BE49-F238E27FC236}">
                  <a16:creationId xmlns:a16="http://schemas.microsoft.com/office/drawing/2014/main" id="{76FC4332-B594-938F-C805-AD63B1B72955}"/>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4;p49">
              <a:extLst>
                <a:ext uri="{FF2B5EF4-FFF2-40B4-BE49-F238E27FC236}">
                  <a16:creationId xmlns:a16="http://schemas.microsoft.com/office/drawing/2014/main" id="{9B114BD4-EC23-AAD0-FBD8-1115A6F2C206}"/>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95;p49">
              <a:extLst>
                <a:ext uri="{FF2B5EF4-FFF2-40B4-BE49-F238E27FC236}">
                  <a16:creationId xmlns:a16="http://schemas.microsoft.com/office/drawing/2014/main" id="{5C490FE5-E2A8-08E1-DC73-6345BBBDE1E3}"/>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96;p49">
              <a:extLst>
                <a:ext uri="{FF2B5EF4-FFF2-40B4-BE49-F238E27FC236}">
                  <a16:creationId xmlns:a16="http://schemas.microsoft.com/office/drawing/2014/main" id="{E16A1F9D-41F5-45E2-9EE4-EE326898A0F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97;p49">
              <a:extLst>
                <a:ext uri="{FF2B5EF4-FFF2-40B4-BE49-F238E27FC236}">
                  <a16:creationId xmlns:a16="http://schemas.microsoft.com/office/drawing/2014/main" id="{BE5D1612-A30E-5BCC-278D-1E0D4AB0626D}"/>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98;p49">
              <a:extLst>
                <a:ext uri="{FF2B5EF4-FFF2-40B4-BE49-F238E27FC236}">
                  <a16:creationId xmlns:a16="http://schemas.microsoft.com/office/drawing/2014/main" id="{5F687803-C89D-1690-6032-CF1FAE4412C7}"/>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3791;p49">
            <a:extLst>
              <a:ext uri="{FF2B5EF4-FFF2-40B4-BE49-F238E27FC236}">
                <a16:creationId xmlns:a16="http://schemas.microsoft.com/office/drawing/2014/main" id="{40D5801D-F453-9DF0-ED42-8847EA857048}"/>
              </a:ext>
            </a:extLst>
          </p:cNvPr>
          <p:cNvGrpSpPr/>
          <p:nvPr/>
        </p:nvGrpSpPr>
        <p:grpSpPr>
          <a:xfrm>
            <a:off x="114898" y="4226861"/>
            <a:ext cx="232227" cy="224218"/>
            <a:chOff x="-52450000" y="3584850"/>
            <a:chExt cx="300100" cy="318000"/>
          </a:xfrm>
        </p:grpSpPr>
        <p:sp>
          <p:nvSpPr>
            <p:cNvPr id="19" name="Google Shape;3792;p49">
              <a:extLst>
                <a:ext uri="{FF2B5EF4-FFF2-40B4-BE49-F238E27FC236}">
                  <a16:creationId xmlns:a16="http://schemas.microsoft.com/office/drawing/2014/main" id="{0293B6DE-3447-D057-1720-DB43B9CF0F35}"/>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93;p49">
              <a:extLst>
                <a:ext uri="{FF2B5EF4-FFF2-40B4-BE49-F238E27FC236}">
                  <a16:creationId xmlns:a16="http://schemas.microsoft.com/office/drawing/2014/main" id="{3919CB52-DAF3-F12E-559B-7B374797A8D7}"/>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94;p49">
              <a:extLst>
                <a:ext uri="{FF2B5EF4-FFF2-40B4-BE49-F238E27FC236}">
                  <a16:creationId xmlns:a16="http://schemas.microsoft.com/office/drawing/2014/main" id="{6B49A7C0-C66F-8D84-991F-61D5C5D105A1}"/>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95;p49">
              <a:extLst>
                <a:ext uri="{FF2B5EF4-FFF2-40B4-BE49-F238E27FC236}">
                  <a16:creationId xmlns:a16="http://schemas.microsoft.com/office/drawing/2014/main" id="{83DB4C33-50A3-C034-E4A9-7C708873BF44}"/>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96;p49">
              <a:extLst>
                <a:ext uri="{FF2B5EF4-FFF2-40B4-BE49-F238E27FC236}">
                  <a16:creationId xmlns:a16="http://schemas.microsoft.com/office/drawing/2014/main" id="{F962E64C-3678-0900-C1E4-3E385081DB5F}"/>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97;p49">
              <a:extLst>
                <a:ext uri="{FF2B5EF4-FFF2-40B4-BE49-F238E27FC236}">
                  <a16:creationId xmlns:a16="http://schemas.microsoft.com/office/drawing/2014/main" id="{FDCDC511-4880-ECFF-426C-CCE7A26F7B7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98;p49">
              <a:extLst>
                <a:ext uri="{FF2B5EF4-FFF2-40B4-BE49-F238E27FC236}">
                  <a16:creationId xmlns:a16="http://schemas.microsoft.com/office/drawing/2014/main" id="{73376997-5F48-6554-4E96-8B236210BDAC}"/>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791;p49">
            <a:extLst>
              <a:ext uri="{FF2B5EF4-FFF2-40B4-BE49-F238E27FC236}">
                <a16:creationId xmlns:a16="http://schemas.microsoft.com/office/drawing/2014/main" id="{54DB50FB-1275-4D05-51A1-DCE0B14D7D99}"/>
              </a:ext>
            </a:extLst>
          </p:cNvPr>
          <p:cNvGrpSpPr/>
          <p:nvPr/>
        </p:nvGrpSpPr>
        <p:grpSpPr>
          <a:xfrm>
            <a:off x="114898" y="4517074"/>
            <a:ext cx="232227" cy="224218"/>
            <a:chOff x="-52450000" y="3584850"/>
            <a:chExt cx="300100" cy="318000"/>
          </a:xfrm>
        </p:grpSpPr>
        <p:sp>
          <p:nvSpPr>
            <p:cNvPr id="27" name="Google Shape;3792;p49">
              <a:extLst>
                <a:ext uri="{FF2B5EF4-FFF2-40B4-BE49-F238E27FC236}">
                  <a16:creationId xmlns:a16="http://schemas.microsoft.com/office/drawing/2014/main" id="{9997DB59-1934-0829-08B0-B62207CBEC3E}"/>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93;p49">
              <a:extLst>
                <a:ext uri="{FF2B5EF4-FFF2-40B4-BE49-F238E27FC236}">
                  <a16:creationId xmlns:a16="http://schemas.microsoft.com/office/drawing/2014/main" id="{95CA09E7-6BED-FB1B-2316-5946A760B3AE}"/>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94;p49">
              <a:extLst>
                <a:ext uri="{FF2B5EF4-FFF2-40B4-BE49-F238E27FC236}">
                  <a16:creationId xmlns:a16="http://schemas.microsoft.com/office/drawing/2014/main" id="{757C95E3-DDCE-242F-7FD2-A019AC3E6DE9}"/>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95;p49">
              <a:extLst>
                <a:ext uri="{FF2B5EF4-FFF2-40B4-BE49-F238E27FC236}">
                  <a16:creationId xmlns:a16="http://schemas.microsoft.com/office/drawing/2014/main" id="{3C00715E-1FAC-AC59-5357-A8636CC127BC}"/>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96;p49">
              <a:extLst>
                <a:ext uri="{FF2B5EF4-FFF2-40B4-BE49-F238E27FC236}">
                  <a16:creationId xmlns:a16="http://schemas.microsoft.com/office/drawing/2014/main" id="{6E9E95F9-CE9B-C24D-6EBE-103BD27E2915}"/>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97;p49">
              <a:extLst>
                <a:ext uri="{FF2B5EF4-FFF2-40B4-BE49-F238E27FC236}">
                  <a16:creationId xmlns:a16="http://schemas.microsoft.com/office/drawing/2014/main" id="{30837E10-87E6-5DDB-0487-836D67AB7A89}"/>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98;p49">
              <a:extLst>
                <a:ext uri="{FF2B5EF4-FFF2-40B4-BE49-F238E27FC236}">
                  <a16:creationId xmlns:a16="http://schemas.microsoft.com/office/drawing/2014/main" id="{363C0EAB-EC12-8AC1-80A0-DB4B1A35CFC0}"/>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791;p49">
            <a:extLst>
              <a:ext uri="{FF2B5EF4-FFF2-40B4-BE49-F238E27FC236}">
                <a16:creationId xmlns:a16="http://schemas.microsoft.com/office/drawing/2014/main" id="{B6B3674D-B2C6-8FDF-A85E-2AA2829E50D9}"/>
              </a:ext>
            </a:extLst>
          </p:cNvPr>
          <p:cNvGrpSpPr/>
          <p:nvPr/>
        </p:nvGrpSpPr>
        <p:grpSpPr>
          <a:xfrm>
            <a:off x="113560" y="4792374"/>
            <a:ext cx="232227" cy="224218"/>
            <a:chOff x="-52450000" y="3584850"/>
            <a:chExt cx="300100" cy="318000"/>
          </a:xfrm>
        </p:grpSpPr>
        <p:sp>
          <p:nvSpPr>
            <p:cNvPr id="35" name="Google Shape;3792;p49">
              <a:extLst>
                <a:ext uri="{FF2B5EF4-FFF2-40B4-BE49-F238E27FC236}">
                  <a16:creationId xmlns:a16="http://schemas.microsoft.com/office/drawing/2014/main" id="{7EC35478-A5CF-2741-33F4-C02BA06D3A4D}"/>
                </a:ext>
              </a:extLst>
            </p:cNvPr>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93;p49">
              <a:extLst>
                <a:ext uri="{FF2B5EF4-FFF2-40B4-BE49-F238E27FC236}">
                  <a16:creationId xmlns:a16="http://schemas.microsoft.com/office/drawing/2014/main" id="{51738BCC-98E1-A7F1-8D79-35BD44319261}"/>
                </a:ext>
              </a:extLst>
            </p:cNvPr>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94;p49">
              <a:extLst>
                <a:ext uri="{FF2B5EF4-FFF2-40B4-BE49-F238E27FC236}">
                  <a16:creationId xmlns:a16="http://schemas.microsoft.com/office/drawing/2014/main" id="{9080500E-EAAC-9BA8-811A-49DB0A0244AC}"/>
                </a:ext>
              </a:extLst>
            </p:cNvPr>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95;p49">
              <a:extLst>
                <a:ext uri="{FF2B5EF4-FFF2-40B4-BE49-F238E27FC236}">
                  <a16:creationId xmlns:a16="http://schemas.microsoft.com/office/drawing/2014/main" id="{31708FE2-5FC9-84DD-8502-C4FFA00DF172}"/>
                </a:ext>
              </a:extLst>
            </p:cNvPr>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96;p49">
              <a:extLst>
                <a:ext uri="{FF2B5EF4-FFF2-40B4-BE49-F238E27FC236}">
                  <a16:creationId xmlns:a16="http://schemas.microsoft.com/office/drawing/2014/main" id="{A9806668-E9D8-B6EB-51BF-EB13C0D7330A}"/>
                </a:ext>
              </a:extLst>
            </p:cNvPr>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7;p49">
              <a:extLst>
                <a:ext uri="{FF2B5EF4-FFF2-40B4-BE49-F238E27FC236}">
                  <a16:creationId xmlns:a16="http://schemas.microsoft.com/office/drawing/2014/main" id="{EDB8158D-14A0-0D66-FF7E-1855F15A5EDB}"/>
                </a:ext>
              </a:extLst>
            </p:cNvPr>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8;p49">
              <a:extLst>
                <a:ext uri="{FF2B5EF4-FFF2-40B4-BE49-F238E27FC236}">
                  <a16:creationId xmlns:a16="http://schemas.microsoft.com/office/drawing/2014/main" id="{94647364-4ED5-FD61-FD19-DFB3DB5B0E46}"/>
                </a:ext>
              </a:extLst>
            </p:cNvPr>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527;p43">
            <a:extLst>
              <a:ext uri="{FF2B5EF4-FFF2-40B4-BE49-F238E27FC236}">
                <a16:creationId xmlns:a16="http://schemas.microsoft.com/office/drawing/2014/main" id="{5EDF8C82-A389-F0D8-6AA3-B756BDBDC918}"/>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7" name="Table 6">
            <a:extLst>
              <a:ext uri="{FF2B5EF4-FFF2-40B4-BE49-F238E27FC236}">
                <a16:creationId xmlns:a16="http://schemas.microsoft.com/office/drawing/2014/main" id="{77D39C90-1239-F985-F072-C523960BF62D}"/>
              </a:ext>
            </a:extLst>
          </p:cNvPr>
          <p:cNvGraphicFramePr>
            <a:graphicFrameLocks noGrp="1"/>
          </p:cNvGraphicFramePr>
          <p:nvPr>
            <p:extLst>
              <p:ext uri="{D42A27DB-BD31-4B8C-83A1-F6EECF244321}">
                <p14:modId xmlns:p14="http://schemas.microsoft.com/office/powerpoint/2010/main" val="2022560622"/>
              </p:ext>
            </p:extLst>
          </p:nvPr>
        </p:nvGraphicFramePr>
        <p:xfrm>
          <a:off x="179424" y="1143000"/>
          <a:ext cx="8810891" cy="3855132"/>
        </p:xfrm>
        <a:graphic>
          <a:graphicData uri="http://schemas.openxmlformats.org/drawingml/2006/table">
            <a:tbl>
              <a:tblPr firstRow="1" firstCol="1" bandRow="1">
                <a:tableStyleId>{4BC507AD-AE87-4794-AD72-272B8B50E6E5}</a:tableStyleId>
              </a:tblPr>
              <a:tblGrid>
                <a:gridCol w="304189">
                  <a:extLst>
                    <a:ext uri="{9D8B030D-6E8A-4147-A177-3AD203B41FA5}">
                      <a16:colId xmlns:a16="http://schemas.microsoft.com/office/drawing/2014/main" val="2491696217"/>
                    </a:ext>
                  </a:extLst>
                </a:gridCol>
                <a:gridCol w="1551209">
                  <a:extLst>
                    <a:ext uri="{9D8B030D-6E8A-4147-A177-3AD203B41FA5}">
                      <a16:colId xmlns:a16="http://schemas.microsoft.com/office/drawing/2014/main" val="3541883053"/>
                    </a:ext>
                  </a:extLst>
                </a:gridCol>
                <a:gridCol w="1337376">
                  <a:extLst>
                    <a:ext uri="{9D8B030D-6E8A-4147-A177-3AD203B41FA5}">
                      <a16:colId xmlns:a16="http://schemas.microsoft.com/office/drawing/2014/main" val="2839569832"/>
                    </a:ext>
                  </a:extLst>
                </a:gridCol>
                <a:gridCol w="1196162">
                  <a:extLst>
                    <a:ext uri="{9D8B030D-6E8A-4147-A177-3AD203B41FA5}">
                      <a16:colId xmlns:a16="http://schemas.microsoft.com/office/drawing/2014/main" val="1069545406"/>
                    </a:ext>
                  </a:extLst>
                </a:gridCol>
                <a:gridCol w="1146322">
                  <a:extLst>
                    <a:ext uri="{9D8B030D-6E8A-4147-A177-3AD203B41FA5}">
                      <a16:colId xmlns:a16="http://schemas.microsoft.com/office/drawing/2014/main" val="2868600967"/>
                    </a:ext>
                  </a:extLst>
                </a:gridCol>
                <a:gridCol w="897122">
                  <a:extLst>
                    <a:ext uri="{9D8B030D-6E8A-4147-A177-3AD203B41FA5}">
                      <a16:colId xmlns:a16="http://schemas.microsoft.com/office/drawing/2014/main" val="2101896329"/>
                    </a:ext>
                  </a:extLst>
                </a:gridCol>
                <a:gridCol w="2378511">
                  <a:extLst>
                    <a:ext uri="{9D8B030D-6E8A-4147-A177-3AD203B41FA5}">
                      <a16:colId xmlns:a16="http://schemas.microsoft.com/office/drawing/2014/main" val="4166395609"/>
                    </a:ext>
                  </a:extLst>
                </a:gridCol>
              </a:tblGrid>
              <a:tr h="1677950">
                <a:tc>
                  <a:txBody>
                    <a:bodyPr/>
                    <a:lstStyle/>
                    <a:p>
                      <a:pPr algn="l">
                        <a:spcAft>
                          <a:spcPts val="0"/>
                        </a:spcAft>
                      </a:pPr>
                      <a:r>
                        <a:rPr lang="en-US" sz="1050">
                          <a:solidFill>
                            <a:schemeClr val="bg1"/>
                          </a:solidFill>
                          <a:effectLst/>
                          <a:latin typeface="Times New Roman"/>
                        </a:rPr>
                        <a:t>6.</a:t>
                      </a:r>
                    </a:p>
                  </a:txBody>
                  <a:tcPr marL="68580" marR="68580" marT="0" marB="0"/>
                </a:tc>
                <a:tc>
                  <a:txBody>
                    <a:bodyPr/>
                    <a:lstStyle/>
                    <a:p>
                      <a:pPr algn="l">
                        <a:spcAft>
                          <a:spcPts val="0"/>
                        </a:spcAft>
                      </a:pPr>
                      <a:r>
                        <a:rPr lang="en-US" sz="1050">
                          <a:solidFill>
                            <a:schemeClr val="bg1"/>
                          </a:solidFill>
                          <a:effectLst/>
                          <a:latin typeface="Times New Roman"/>
                        </a:rPr>
                        <a:t>Modelling the impacts of pests and diseases on agricultural systems</a:t>
                      </a:r>
                    </a:p>
                  </a:txBody>
                  <a:tcPr marL="68580" marR="68580" marT="0" marB="0"/>
                </a:tc>
                <a:tc>
                  <a:txBody>
                    <a:bodyPr/>
                    <a:lstStyle/>
                    <a:p>
                      <a:pPr algn="l">
                        <a:spcAft>
                          <a:spcPts val="0"/>
                        </a:spcAft>
                      </a:pPr>
                      <a:r>
                        <a:rPr lang="en-US" sz="1050" err="1">
                          <a:solidFill>
                            <a:schemeClr val="bg1"/>
                          </a:solidFill>
                          <a:effectLst/>
                          <a:latin typeface="Times New Roman"/>
                        </a:rPr>
                        <a:t>M.Donatelli</a:t>
                      </a:r>
                      <a:r>
                        <a:rPr lang="en-US" sz="1050">
                          <a:solidFill>
                            <a:schemeClr val="bg1"/>
                          </a:solidFill>
                          <a:effectLst/>
                          <a:latin typeface="Times New Roman"/>
                        </a:rPr>
                        <a:t> </a:t>
                      </a:r>
                      <a:r>
                        <a:rPr lang="en-US" sz="1050" err="1">
                          <a:solidFill>
                            <a:schemeClr val="bg1"/>
                          </a:solidFill>
                          <a:effectLst/>
                          <a:latin typeface="Times New Roman"/>
                        </a:rPr>
                        <a:t>R.D.Magarey</a:t>
                      </a:r>
                      <a:r>
                        <a:rPr lang="en-US" sz="1050">
                          <a:solidFill>
                            <a:schemeClr val="bg1"/>
                          </a:solidFill>
                          <a:effectLst/>
                          <a:latin typeface="Times New Roman"/>
                        </a:rPr>
                        <a:t> </a:t>
                      </a:r>
                      <a:r>
                        <a:rPr lang="en-US" sz="1050" err="1">
                          <a:solidFill>
                            <a:schemeClr val="bg1"/>
                          </a:solidFill>
                          <a:effectLst/>
                          <a:latin typeface="Times New Roman"/>
                        </a:rPr>
                        <a:t>S.Bregaglio</a:t>
                      </a:r>
                      <a:r>
                        <a:rPr lang="en-US" sz="1050">
                          <a:solidFill>
                            <a:schemeClr val="bg1"/>
                          </a:solidFill>
                          <a:effectLst/>
                          <a:latin typeface="Times New Roman"/>
                        </a:rPr>
                        <a:t> </a:t>
                      </a:r>
                      <a:r>
                        <a:rPr lang="en-US" sz="1050" err="1">
                          <a:solidFill>
                            <a:schemeClr val="bg1"/>
                          </a:solidFill>
                          <a:effectLst/>
                          <a:latin typeface="Times New Roman"/>
                        </a:rPr>
                        <a:t>L.Willocquet</a:t>
                      </a:r>
                      <a:r>
                        <a:rPr lang="en-US" sz="1050">
                          <a:solidFill>
                            <a:schemeClr val="bg1"/>
                          </a:solidFill>
                          <a:effectLst/>
                          <a:latin typeface="Times New Roman"/>
                        </a:rPr>
                        <a:t> </a:t>
                      </a:r>
                      <a:r>
                        <a:rPr lang="en-US" sz="1050" err="1">
                          <a:solidFill>
                            <a:schemeClr val="bg1"/>
                          </a:solidFill>
                          <a:effectLst/>
                          <a:latin typeface="Times New Roman"/>
                        </a:rPr>
                        <a:t>P.M.WhishdS.Savary</a:t>
                      </a: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July 2017</a:t>
                      </a:r>
                    </a:p>
                    <a:p>
                      <a:pPr algn="l">
                        <a:spcAft>
                          <a:spcPts val="0"/>
                        </a:spcAft>
                      </a:pPr>
                      <a:r>
                        <a:rPr lang="en-US" sz="1050">
                          <a:solidFill>
                            <a:schemeClr val="bg1"/>
                          </a:solidFill>
                          <a:effectLst/>
                          <a:latin typeface="Times New Roman"/>
                          <a:hlinkClick r:id="rId2">
                            <a:extLst>
                              <a:ext uri="{A12FA001-AC4F-418D-AE19-62706E023703}">
                                <ahyp:hlinkClr xmlns:ahyp="http://schemas.microsoft.com/office/drawing/2018/hyperlinkcolor" val="tx"/>
                              </a:ext>
                            </a:extLst>
                          </a:hlinkClick>
                        </a:rPr>
                        <a:t>https://doi.org/10.1016/j.agsy.2017.01.019</a:t>
                      </a:r>
                      <a:endParaRPr lang="en-US" sz="1050">
                        <a:solidFill>
                          <a:schemeClr val="bg1"/>
                        </a:solidFill>
                        <a:effectLst/>
                        <a:latin typeface="Times New Roman"/>
                      </a:endParaRPr>
                    </a:p>
                  </a:txBody>
                  <a:tcPr marL="68580" marR="68580" marT="0" marB="0"/>
                </a:tc>
                <a:tc>
                  <a:txBody>
                    <a:bodyPr/>
                    <a:lstStyle/>
                    <a:p>
                      <a:pPr algn="l">
                        <a:spcAft>
                          <a:spcPts val="0"/>
                        </a:spcAft>
                      </a:pPr>
                      <a:r>
                        <a:rPr lang="en-US" sz="1050">
                          <a:solidFill>
                            <a:schemeClr val="bg1"/>
                          </a:solidFill>
                          <a:effectLst/>
                          <a:latin typeface="Times New Roman"/>
                        </a:rPr>
                        <a:t>Building process models to calculate different layer variation of air temperature, precipitation, relative humidity that impacts agricultural systems.</a:t>
                      </a:r>
                    </a:p>
                  </a:txBody>
                  <a:tcPr marL="68580" marR="68580" marT="0" marB="0"/>
                </a:tc>
                <a:tc>
                  <a:txBody>
                    <a:bodyPr/>
                    <a:lstStyle/>
                    <a:p>
                      <a:pPr algn="l">
                        <a:spcAft>
                          <a:spcPts val="0"/>
                        </a:spcAft>
                      </a:pPr>
                      <a:r>
                        <a:rPr lang="en-US" sz="1050">
                          <a:solidFill>
                            <a:schemeClr val="bg1"/>
                          </a:solidFill>
                          <a:effectLst/>
                          <a:latin typeface="Times New Roman"/>
                        </a:rPr>
                        <a:t>Common inputs for PDM are air temperature, precipitation, relative humidity, and leaf wetness at daily or hourly resolution.</a:t>
                      </a:r>
                    </a:p>
                  </a:txBody>
                  <a:tcPr marL="68580" marR="68580" marT="0" marB="0"/>
                </a:tc>
                <a:tc>
                  <a:txBody>
                    <a:bodyPr/>
                    <a:lstStyle/>
                    <a:p>
                      <a:pPr algn="l">
                        <a:spcAft>
                          <a:spcPts val="0"/>
                        </a:spcAft>
                      </a:pPr>
                      <a:r>
                        <a:rPr lang="en-US" sz="1050">
                          <a:solidFill>
                            <a:schemeClr val="bg1"/>
                          </a:solidFill>
                          <a:effectLst/>
                          <a:latin typeface="Times New Roman"/>
                        </a:rPr>
                        <a:t>Cited by 182</a:t>
                      </a:r>
                    </a:p>
                  </a:txBody>
                  <a:tcPr marL="68580" marR="68580" marT="0" marB="0"/>
                </a:tc>
                <a:tc>
                  <a:txBody>
                    <a:bodyPr/>
                    <a:lstStyle/>
                    <a:p>
                      <a:pPr algn="l">
                        <a:spcAft>
                          <a:spcPts val="0"/>
                        </a:spcAft>
                      </a:pPr>
                      <a:r>
                        <a:rPr lang="en-US" sz="1050">
                          <a:solidFill>
                            <a:schemeClr val="bg1"/>
                          </a:solidFill>
                          <a:effectLst/>
                          <a:latin typeface="Times New Roman"/>
                        </a:rPr>
                        <a:t>The objective of this paper is to present an analysis of the technical and scientific challenges in the development of process-based models for pest and disease modelling, and a possible road map to improve their capability for estimating impacts on agricultural production.</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lack of reference data and the need to improve the robustness and applicability of simulation models over such conditions. </a:t>
                      </a:r>
                    </a:p>
                  </a:txBody>
                  <a:tcPr marL="68580" marR="68580" marT="0" marB="0"/>
                </a:tc>
                <a:extLst>
                  <a:ext uri="{0D108BD9-81ED-4DB2-BD59-A6C34878D82A}">
                    <a16:rowId xmlns:a16="http://schemas.microsoft.com/office/drawing/2014/main" val="4055059644"/>
                  </a:ext>
                </a:extLst>
              </a:tr>
              <a:tr h="1934892">
                <a:tc>
                  <a:txBody>
                    <a:bodyPr/>
                    <a:lstStyle/>
                    <a:p>
                      <a:pPr algn="l">
                        <a:spcAft>
                          <a:spcPts val="0"/>
                        </a:spcAft>
                      </a:pPr>
                      <a:r>
                        <a:rPr lang="en-US" sz="1050">
                          <a:solidFill>
                            <a:schemeClr val="bg1"/>
                          </a:solidFill>
                          <a:effectLst/>
                          <a:latin typeface="Times New Roman"/>
                        </a:rPr>
                        <a:t>7.</a:t>
                      </a:r>
                    </a:p>
                  </a:txBody>
                  <a:tcPr marL="68580" marR="68580" marT="0" marB="0"/>
                </a:tc>
                <a:tc>
                  <a:txBody>
                    <a:bodyPr/>
                    <a:lstStyle/>
                    <a:p>
                      <a:pPr algn="l">
                        <a:spcAft>
                          <a:spcPts val="0"/>
                        </a:spcAft>
                      </a:pPr>
                      <a:r>
                        <a:rPr lang="en-US" sz="1050">
                          <a:solidFill>
                            <a:schemeClr val="bg1"/>
                          </a:solidFill>
                          <a:effectLst/>
                          <a:latin typeface="Times New Roman"/>
                        </a:rPr>
                        <a:t>Climate change: potential impact on plant diseases</a:t>
                      </a:r>
                    </a:p>
                  </a:txBody>
                  <a:tcPr marL="68580" marR="68580" marT="0" marB="0"/>
                </a:tc>
                <a:tc>
                  <a:txBody>
                    <a:bodyPr/>
                    <a:lstStyle/>
                    <a:p>
                      <a:pPr algn="l">
                        <a:spcAft>
                          <a:spcPts val="0"/>
                        </a:spcAft>
                      </a:pPr>
                      <a:r>
                        <a:rPr lang="en-US" sz="1050" err="1">
                          <a:solidFill>
                            <a:schemeClr val="bg1"/>
                          </a:solidFill>
                          <a:effectLst/>
                          <a:latin typeface="Times New Roman"/>
                        </a:rPr>
                        <a:t>SChakraborty</a:t>
                      </a:r>
                      <a:r>
                        <a:rPr lang="en-US" sz="1050">
                          <a:solidFill>
                            <a:schemeClr val="bg1"/>
                          </a:solidFill>
                          <a:effectLst/>
                          <a:latin typeface="Times New Roman"/>
                        </a:rPr>
                        <a:t>.</a:t>
                      </a:r>
                    </a:p>
                    <a:p>
                      <a:pPr algn="l">
                        <a:spcAft>
                          <a:spcPts val="0"/>
                        </a:spcAft>
                      </a:pPr>
                      <a:r>
                        <a:rPr lang="en-US" sz="1050" err="1">
                          <a:solidFill>
                            <a:schemeClr val="bg1"/>
                          </a:solidFill>
                          <a:effectLst/>
                          <a:latin typeface="Times New Roman"/>
                        </a:rPr>
                        <a:t>A.VTiedemann</a:t>
                      </a:r>
                      <a:endParaRPr lang="en-US" sz="1050">
                        <a:solidFill>
                          <a:schemeClr val="bg1"/>
                        </a:solidFill>
                        <a:effectLst/>
                        <a:latin typeface="Times New Roman"/>
                      </a:endParaRPr>
                    </a:p>
                    <a:p>
                      <a:pPr algn="l">
                        <a:spcAft>
                          <a:spcPts val="0"/>
                        </a:spcAft>
                      </a:pPr>
                      <a:r>
                        <a:rPr lang="en-US" sz="1050" err="1">
                          <a:solidFill>
                            <a:schemeClr val="bg1"/>
                          </a:solidFill>
                          <a:effectLst/>
                          <a:latin typeface="Times New Roman"/>
                        </a:rPr>
                        <a:t>P.STeng</a:t>
                      </a: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June 2000</a:t>
                      </a:r>
                    </a:p>
                    <a:p>
                      <a:pPr algn="l">
                        <a:spcAft>
                          <a:spcPts val="0"/>
                        </a:spcAft>
                      </a:pPr>
                      <a:r>
                        <a:rPr lang="en-US" sz="1050">
                          <a:solidFill>
                            <a:schemeClr val="bg1"/>
                          </a:solidFill>
                          <a:effectLst/>
                          <a:latin typeface="Times New Roman"/>
                          <a:hlinkClick r:id="rId3">
                            <a:extLst>
                              <a:ext uri="{A12FA001-AC4F-418D-AE19-62706E023703}">
                                <ahyp:hlinkClr xmlns:ahyp="http://schemas.microsoft.com/office/drawing/2018/hyperlinkcolor" val="tx"/>
                              </a:ext>
                            </a:extLst>
                          </a:hlinkClick>
                        </a:rPr>
                        <a:t>https://doi.org/10.1016/S0269-7491(99)00210-9</a:t>
                      </a:r>
                      <a:endParaRPr lang="en-US" sz="1050">
                        <a:solidFill>
                          <a:schemeClr val="bg1"/>
                        </a:solidFill>
                        <a:effectLst/>
                        <a:latin typeface="Times New Roman"/>
                      </a:endParaRPr>
                    </a:p>
                  </a:txBody>
                  <a:tcPr marL="68580" marR="68580" marT="0" marB="0"/>
                </a:tc>
                <a:tc>
                  <a:txBody>
                    <a:bodyPr/>
                    <a:lstStyle/>
                    <a:p>
                      <a:pPr algn="l">
                        <a:spcAft>
                          <a:spcPts val="0"/>
                        </a:spcAft>
                      </a:pPr>
                      <a:r>
                        <a:rPr lang="en-US" sz="1050">
                          <a:solidFill>
                            <a:schemeClr val="bg1"/>
                          </a:solidFill>
                          <a:effectLst/>
                          <a:latin typeface="Times New Roman"/>
                        </a:rPr>
                        <a:t>Models uses different climatic variables to predicts the potential impact on plant diseases.</a:t>
                      </a:r>
                    </a:p>
                  </a:txBody>
                  <a:tcPr marL="68580" marR="68580" marT="0" marB="0"/>
                </a:tc>
                <a:tc>
                  <a:txBody>
                    <a:bodyPr/>
                    <a:lstStyle/>
                    <a:p>
                      <a:pPr algn="l">
                        <a:spcAft>
                          <a:spcPts val="0"/>
                        </a:spcAft>
                      </a:pPr>
                      <a:r>
                        <a:rPr lang="en-US" sz="1050">
                          <a:solidFill>
                            <a:schemeClr val="bg1"/>
                          </a:solidFill>
                          <a:effectLst/>
                          <a:latin typeface="Times New Roman"/>
                        </a:rPr>
                        <a:t>Diseases of plants on different climatic conditions due to changing climate.</a:t>
                      </a:r>
                    </a:p>
                  </a:txBody>
                  <a:tcPr marL="68580" marR="68580" marT="0" marB="0"/>
                </a:tc>
                <a:tc>
                  <a:txBody>
                    <a:bodyPr/>
                    <a:lstStyle/>
                    <a:p>
                      <a:pPr algn="l">
                        <a:spcAft>
                          <a:spcPts val="0"/>
                        </a:spcAft>
                      </a:pPr>
                      <a:r>
                        <a:rPr lang="en-US" sz="1050">
                          <a:solidFill>
                            <a:schemeClr val="bg1"/>
                          </a:solidFill>
                          <a:effectLst/>
                          <a:latin typeface="Times New Roman"/>
                        </a:rPr>
                        <a:t>Cited by 284</a:t>
                      </a:r>
                    </a:p>
                  </a:txBody>
                  <a:tcPr marL="68580" marR="68580" marT="0" marB="0"/>
                </a:tc>
                <a:tc>
                  <a:txBody>
                    <a:bodyPr/>
                    <a:lstStyle/>
                    <a:p>
                      <a:pPr algn="l">
                        <a:spcAft>
                          <a:spcPts val="0"/>
                        </a:spcAft>
                      </a:pPr>
                      <a:r>
                        <a:rPr lang="en-US" sz="1050">
                          <a:solidFill>
                            <a:schemeClr val="bg1"/>
                          </a:solidFill>
                          <a:effectLst/>
                          <a:latin typeface="Times New Roman"/>
                        </a:rPr>
                        <a:t>To study the potential impacts of climate change in plant diseases and their affect on economics of country</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This paper is limited to just impacts of climate change and their affects on plants. </a:t>
                      </a:r>
                    </a:p>
                  </a:txBody>
                  <a:tcPr marL="68580" marR="68580" marT="0" marB="0"/>
                </a:tc>
                <a:extLst>
                  <a:ext uri="{0D108BD9-81ED-4DB2-BD59-A6C34878D82A}">
                    <a16:rowId xmlns:a16="http://schemas.microsoft.com/office/drawing/2014/main" val="508930950"/>
                  </a:ext>
                </a:extLst>
              </a:tr>
            </a:tbl>
          </a:graphicData>
        </a:graphic>
      </p:graphicFrame>
    </p:spTree>
    <p:extLst>
      <p:ext uri="{BB962C8B-B14F-4D97-AF65-F5344CB8AC3E}">
        <p14:creationId xmlns:p14="http://schemas.microsoft.com/office/powerpoint/2010/main" val="295041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7" name="Google Shape;3527;p4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graphicFrame>
        <p:nvGraphicFramePr>
          <p:cNvPr id="3" name="Table 2">
            <a:extLst>
              <a:ext uri="{FF2B5EF4-FFF2-40B4-BE49-F238E27FC236}">
                <a16:creationId xmlns:a16="http://schemas.microsoft.com/office/drawing/2014/main" id="{F33F2703-254E-68C3-830B-94C166CD803F}"/>
              </a:ext>
            </a:extLst>
          </p:cNvPr>
          <p:cNvGraphicFramePr>
            <a:graphicFrameLocks noGrp="1"/>
          </p:cNvGraphicFramePr>
          <p:nvPr>
            <p:extLst>
              <p:ext uri="{D42A27DB-BD31-4B8C-83A1-F6EECF244321}">
                <p14:modId xmlns:p14="http://schemas.microsoft.com/office/powerpoint/2010/main" val="50233274"/>
              </p:ext>
            </p:extLst>
          </p:nvPr>
        </p:nvGraphicFramePr>
        <p:xfrm>
          <a:off x="319548" y="1210596"/>
          <a:ext cx="8479741" cy="3011129"/>
        </p:xfrm>
        <a:graphic>
          <a:graphicData uri="http://schemas.openxmlformats.org/drawingml/2006/table">
            <a:tbl>
              <a:tblPr firstRow="1" firstCol="1" bandRow="1">
                <a:tableStyleId>{4BC507AD-AE87-4794-AD72-272B8B50E6E5}</a:tableStyleId>
              </a:tblPr>
              <a:tblGrid>
                <a:gridCol w="292755">
                  <a:extLst>
                    <a:ext uri="{9D8B030D-6E8A-4147-A177-3AD203B41FA5}">
                      <a16:colId xmlns:a16="http://schemas.microsoft.com/office/drawing/2014/main" val="3651612170"/>
                    </a:ext>
                  </a:extLst>
                </a:gridCol>
                <a:gridCol w="1492908">
                  <a:extLst>
                    <a:ext uri="{9D8B030D-6E8A-4147-A177-3AD203B41FA5}">
                      <a16:colId xmlns:a16="http://schemas.microsoft.com/office/drawing/2014/main" val="2529179457"/>
                    </a:ext>
                  </a:extLst>
                </a:gridCol>
                <a:gridCol w="1503137">
                  <a:extLst>
                    <a:ext uri="{9D8B030D-6E8A-4147-A177-3AD203B41FA5}">
                      <a16:colId xmlns:a16="http://schemas.microsoft.com/office/drawing/2014/main" val="1168109748"/>
                    </a:ext>
                  </a:extLst>
                </a:gridCol>
                <a:gridCol w="2370338">
                  <a:extLst>
                    <a:ext uri="{9D8B030D-6E8A-4147-A177-3AD203B41FA5}">
                      <a16:colId xmlns:a16="http://schemas.microsoft.com/office/drawing/2014/main" val="2506658830"/>
                    </a:ext>
                  </a:extLst>
                </a:gridCol>
                <a:gridCol w="1049034">
                  <a:extLst>
                    <a:ext uri="{9D8B030D-6E8A-4147-A177-3AD203B41FA5}">
                      <a16:colId xmlns:a16="http://schemas.microsoft.com/office/drawing/2014/main" val="3242387035"/>
                    </a:ext>
                  </a:extLst>
                </a:gridCol>
                <a:gridCol w="512504">
                  <a:extLst>
                    <a:ext uri="{9D8B030D-6E8A-4147-A177-3AD203B41FA5}">
                      <a16:colId xmlns:a16="http://schemas.microsoft.com/office/drawing/2014/main" val="902273397"/>
                    </a:ext>
                  </a:extLst>
                </a:gridCol>
                <a:gridCol w="1259065">
                  <a:extLst>
                    <a:ext uri="{9D8B030D-6E8A-4147-A177-3AD203B41FA5}">
                      <a16:colId xmlns:a16="http://schemas.microsoft.com/office/drawing/2014/main" val="1901786752"/>
                    </a:ext>
                  </a:extLst>
                </a:gridCol>
              </a:tblGrid>
              <a:tr h="3011129">
                <a:tc>
                  <a:txBody>
                    <a:bodyPr/>
                    <a:lstStyle/>
                    <a:p>
                      <a:pPr algn="l">
                        <a:spcAft>
                          <a:spcPts val="0"/>
                        </a:spcAft>
                      </a:pPr>
                      <a:r>
                        <a:rPr lang="en-US" sz="1050">
                          <a:solidFill>
                            <a:schemeClr val="bg1"/>
                          </a:solidFill>
                          <a:effectLst/>
                          <a:latin typeface="Times New Roman"/>
                        </a:rPr>
                        <a:t>8.</a:t>
                      </a:r>
                    </a:p>
                  </a:txBody>
                  <a:tcPr marL="68580" marR="68580" marT="0" marB="0"/>
                </a:tc>
                <a:tc>
                  <a:txBody>
                    <a:bodyPr/>
                    <a:lstStyle/>
                    <a:p>
                      <a:pPr algn="l">
                        <a:spcAft>
                          <a:spcPts val="0"/>
                        </a:spcAft>
                      </a:pPr>
                      <a:r>
                        <a:rPr lang="en-US" sz="1050">
                          <a:solidFill>
                            <a:schemeClr val="bg1"/>
                          </a:solidFill>
                          <a:effectLst/>
                          <a:latin typeface="Times New Roman"/>
                        </a:rPr>
                        <a:t>MDFC–ResNet: An Agricultural IoT System to Accurately Recognize Crop Diseases</a:t>
                      </a:r>
                    </a:p>
                  </a:txBody>
                  <a:tcPr marL="68580" marR="68580" marT="0" marB="0"/>
                </a:tc>
                <a:tc>
                  <a:txBody>
                    <a:bodyPr/>
                    <a:lstStyle/>
                    <a:p>
                      <a:pPr algn="l">
                        <a:spcAft>
                          <a:spcPts val="0"/>
                        </a:spcAft>
                      </a:pPr>
                      <a:r>
                        <a:rPr lang="en-US" sz="1050">
                          <a:solidFill>
                            <a:schemeClr val="bg1"/>
                          </a:solidFill>
                          <a:effectLst/>
                          <a:latin typeface="Times New Roman"/>
                        </a:rPr>
                        <a:t>Wei-Jian Hu; </a:t>
                      </a:r>
                    </a:p>
                    <a:p>
                      <a:pPr algn="l">
                        <a:spcAft>
                          <a:spcPts val="0"/>
                        </a:spcAft>
                      </a:pPr>
                      <a:r>
                        <a:rPr lang="en-US" sz="1050">
                          <a:solidFill>
                            <a:schemeClr val="bg1"/>
                          </a:solidFill>
                          <a:effectLst/>
                          <a:latin typeface="Times New Roman"/>
                        </a:rPr>
                        <a:t>Jie Fan; Yong-Xing Du; Bao-Shan Li; </a:t>
                      </a:r>
                      <a:r>
                        <a:rPr lang="en-US" sz="1050" err="1">
                          <a:solidFill>
                            <a:schemeClr val="bg1"/>
                          </a:solidFill>
                          <a:effectLst/>
                          <a:latin typeface="Times New Roman"/>
                        </a:rPr>
                        <a:t>Naixue</a:t>
                      </a:r>
                      <a:r>
                        <a:rPr lang="en-US" sz="1050">
                          <a:solidFill>
                            <a:schemeClr val="bg1"/>
                          </a:solidFill>
                          <a:effectLst/>
                          <a:latin typeface="Times New Roman"/>
                        </a:rPr>
                        <a:t> Xiong; Ernst Bekkering</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9 June 2020</a:t>
                      </a:r>
                    </a:p>
                    <a:p>
                      <a:pPr algn="l">
                        <a:spcAft>
                          <a:spcPts val="0"/>
                        </a:spcAft>
                      </a:pPr>
                      <a:r>
                        <a:rPr lang="en-US" sz="1050">
                          <a:solidFill>
                            <a:schemeClr val="bg1"/>
                          </a:solidFill>
                          <a:effectLst/>
                          <a:latin typeface="Times New Roman"/>
                          <a:hlinkClick r:id="rId3">
                            <a:extLst>
                              <a:ext uri="{A12FA001-AC4F-418D-AE19-62706E023703}">
                                <ahyp:hlinkClr xmlns:ahyp="http://schemas.microsoft.com/office/drawing/2018/hyperlinkcolor" val="tx"/>
                              </a:ext>
                            </a:extLst>
                          </a:hlinkClick>
                        </a:rPr>
                        <a:t>10.1109/ACCESS.2020.3001237</a:t>
                      </a:r>
                      <a:endParaRPr lang="en-US" sz="1050">
                        <a:solidFill>
                          <a:schemeClr val="bg1"/>
                        </a:solidFill>
                        <a:effectLst/>
                        <a:latin typeface="Times New Roman"/>
                      </a:endParaRPr>
                    </a:p>
                  </a:txBody>
                  <a:tcPr marL="68580" marR="68580" marT="0" marB="0"/>
                </a:tc>
                <a:tc>
                  <a:txBody>
                    <a:bodyPr/>
                    <a:lstStyle/>
                    <a:p>
                      <a:pPr algn="l">
                        <a:spcAft>
                          <a:spcPts val="0"/>
                        </a:spcAft>
                      </a:pPr>
                      <a:r>
                        <a:rPr lang="en-US" sz="1050">
                          <a:solidFill>
                            <a:schemeClr val="bg1"/>
                          </a:solidFill>
                          <a:effectLst/>
                          <a:latin typeface="Times New Roman"/>
                        </a:rPr>
                        <a:t> IoT technology with deep learning to build an IoT system for crop fine-grained disease identification. SVD,</a:t>
                      </a:r>
                      <a:endParaRPr lang="en-US" sz="1050">
                        <a:latin typeface="Times New Roman"/>
                      </a:endParaRPr>
                    </a:p>
                    <a:p>
                      <a:pPr lvl="0" algn="l">
                        <a:spcAft>
                          <a:spcPts val="0"/>
                        </a:spcAft>
                        <a:buNone/>
                      </a:pPr>
                      <a:r>
                        <a:rPr lang="en-US" sz="1050">
                          <a:solidFill>
                            <a:schemeClr val="bg1"/>
                          </a:solidFill>
                          <a:effectLst/>
                          <a:latin typeface="Times New Roman"/>
                        </a:rPr>
                        <a:t> multidimensional feature compensation residual neural network (MDFC-ResNet) model is used  for fine-grained disease identification in the system. MDFC-ResNet that identifies from three dimensions, namely, species, coarse-grained disease, and fine-grained disease and sets up a compensation layer that uses a compensation algorithm to fuse multidimensional recognition results.</a:t>
                      </a:r>
                    </a:p>
                  </a:txBody>
                  <a:tcPr marL="68580" marR="68580" marT="0" marB="0"/>
                </a:tc>
                <a:tc>
                  <a:txBody>
                    <a:bodyPr/>
                    <a:lstStyle/>
                    <a:p>
                      <a:pPr algn="l">
                        <a:spcAft>
                          <a:spcPts val="0"/>
                        </a:spcAft>
                      </a:pPr>
                      <a:r>
                        <a:rPr lang="en-US" sz="1050">
                          <a:solidFill>
                            <a:schemeClr val="bg1"/>
                          </a:solidFill>
                          <a:effectLst/>
                          <a:latin typeface="Times New Roman"/>
                        </a:rPr>
                        <a:t>Datasets of plant leaves at extreme diseased condition and healthy leaves of same plants to detect different </a:t>
                      </a:r>
                      <a:r>
                        <a:rPr lang="en-US" sz="1050" err="1">
                          <a:solidFill>
                            <a:schemeClr val="bg1"/>
                          </a:solidFill>
                          <a:effectLst/>
                          <a:latin typeface="Times New Roman"/>
                        </a:rPr>
                        <a:t>layes</a:t>
                      </a:r>
                      <a:r>
                        <a:rPr lang="en-US" sz="1050">
                          <a:solidFill>
                            <a:schemeClr val="bg1"/>
                          </a:solidFill>
                          <a:effectLst/>
                          <a:latin typeface="Times New Roman"/>
                        </a:rPr>
                        <a:t> of diseases.</a:t>
                      </a:r>
                    </a:p>
                  </a:txBody>
                  <a:tcPr marL="68580" marR="68580" marT="0" marB="0"/>
                </a:tc>
                <a:tc>
                  <a:txBody>
                    <a:bodyPr/>
                    <a:lstStyle/>
                    <a:p>
                      <a:pPr algn="l">
                        <a:spcAft>
                          <a:spcPts val="0"/>
                        </a:spcAft>
                      </a:pPr>
                      <a:r>
                        <a:rPr lang="en-US" sz="1050">
                          <a:solidFill>
                            <a:schemeClr val="bg1"/>
                          </a:solidFill>
                          <a:effectLst/>
                          <a:latin typeface="Times New Roman"/>
                        </a:rPr>
                        <a:t>Accuracy (AC)</a:t>
                      </a:r>
                    </a:p>
                    <a:p>
                      <a:pPr lvl="0" algn="l">
                        <a:spcAft>
                          <a:spcPts val="0"/>
                        </a:spcAft>
                        <a:buNone/>
                      </a:pPr>
                      <a:endParaRPr lang="en-US" sz="1050">
                        <a:solidFill>
                          <a:schemeClr val="bg1"/>
                        </a:solidFill>
                        <a:effectLst/>
                        <a:latin typeface="Times New Roman"/>
                      </a:endParaRPr>
                    </a:p>
                    <a:p>
                      <a:pPr lvl="0" algn="l">
                        <a:spcAft>
                          <a:spcPts val="0"/>
                        </a:spcAft>
                        <a:buNone/>
                      </a:pPr>
                      <a:r>
                        <a:rPr lang="en-US" sz="1050">
                          <a:solidFill>
                            <a:schemeClr val="bg1"/>
                          </a:solidFill>
                          <a:effectLst/>
                          <a:latin typeface="Times New Roman"/>
                        </a:rPr>
                        <a:t>Cited by 31</a:t>
                      </a:r>
                    </a:p>
                  </a:txBody>
                  <a:tcPr marL="68580" marR="68580" marT="0" marB="0"/>
                </a:tc>
                <a:tc>
                  <a:txBody>
                    <a:bodyPr/>
                    <a:lstStyle/>
                    <a:p>
                      <a:pPr algn="l">
                        <a:spcAft>
                          <a:spcPts val="0"/>
                        </a:spcAft>
                      </a:pPr>
                      <a:r>
                        <a:rPr lang="en-US" sz="1050">
                          <a:solidFill>
                            <a:schemeClr val="bg1"/>
                          </a:solidFill>
                          <a:effectLst/>
                          <a:latin typeface="Times New Roman"/>
                        </a:rPr>
                        <a:t>To use IOT systems with deep learning models to differentiate diseases and their layers.</a:t>
                      </a:r>
                    </a:p>
                    <a:p>
                      <a:pPr lvl="0" algn="l">
                        <a:spcAft>
                          <a:spcPts val="0"/>
                        </a:spcAft>
                        <a:buNone/>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However, the limited datasets might show less accuracy of predicted disease.</a:t>
                      </a:r>
                    </a:p>
                  </a:txBody>
                  <a:tcPr marL="68580" marR="68580" marT="0" marB="0"/>
                </a:tc>
                <a:extLst>
                  <a:ext uri="{0D108BD9-81ED-4DB2-BD59-A6C34878D82A}">
                    <a16:rowId xmlns:a16="http://schemas.microsoft.com/office/drawing/2014/main" val="238483595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grpSp>
        <p:nvGrpSpPr>
          <p:cNvPr id="4363" name="Google Shape;4363;p59"/>
          <p:cNvGrpSpPr/>
          <p:nvPr/>
        </p:nvGrpSpPr>
        <p:grpSpPr>
          <a:xfrm>
            <a:off x="181496" y="1494707"/>
            <a:ext cx="1442232" cy="2889851"/>
            <a:chOff x="2893175" y="869600"/>
            <a:chExt cx="1813900" cy="3634575"/>
          </a:xfrm>
        </p:grpSpPr>
        <p:sp>
          <p:nvSpPr>
            <p:cNvPr id="4364" name="Google Shape;4364;p59"/>
            <p:cNvSpPr/>
            <p:nvPr/>
          </p:nvSpPr>
          <p:spPr>
            <a:xfrm>
              <a:off x="2893175" y="869600"/>
              <a:ext cx="1813900" cy="3634575"/>
            </a:xfrm>
            <a:custGeom>
              <a:avLst/>
              <a:gdLst/>
              <a:ahLst/>
              <a:cxnLst/>
              <a:rect l="l" t="t" r="r" b="b"/>
              <a:pathLst>
                <a:path w="72556" h="145383" extrusionOk="0">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3437250" y="960800"/>
              <a:ext cx="724225" cy="26600"/>
            </a:xfrm>
            <a:custGeom>
              <a:avLst/>
              <a:gdLst/>
              <a:ahLst/>
              <a:cxnLst/>
              <a:rect l="l" t="t" r="r" b="b"/>
              <a:pathLst>
                <a:path w="28969" h="1064" extrusionOk="0">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3692575" y="4238950"/>
              <a:ext cx="212800" cy="212800"/>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8" name="Google Shape;4368;p5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AgriEasy</a:t>
            </a:r>
            <a:endParaRPr/>
          </a:p>
        </p:txBody>
      </p:sp>
      <p:pic>
        <p:nvPicPr>
          <p:cNvPr id="4369" name="Google Shape;4369;p59"/>
          <p:cNvPicPr preferRelativeResize="0"/>
          <p:nvPr/>
        </p:nvPicPr>
        <p:blipFill rotWithShape="1">
          <a:blip r:embed="rId3">
            <a:alphaModFix/>
          </a:blip>
          <a:srcRect l="21880" r="37868"/>
          <a:stretch/>
        </p:blipFill>
        <p:spPr>
          <a:xfrm>
            <a:off x="305590" y="1853201"/>
            <a:ext cx="1262274" cy="2092424"/>
          </a:xfrm>
          <a:prstGeom prst="rect">
            <a:avLst/>
          </a:prstGeom>
          <a:noFill/>
          <a:ln>
            <a:noFill/>
          </a:ln>
        </p:spPr>
      </p:pic>
      <p:sp>
        <p:nvSpPr>
          <p:cNvPr id="4370" name="Google Shape;4370;p59"/>
          <p:cNvSpPr/>
          <p:nvPr/>
        </p:nvSpPr>
        <p:spPr>
          <a:xfrm>
            <a:off x="585695" y="2984544"/>
            <a:ext cx="581124" cy="581109"/>
          </a:xfrm>
          <a:custGeom>
            <a:avLst/>
            <a:gdLst/>
            <a:ahLst/>
            <a:cxnLst/>
            <a:rect l="l" t="t" r="r" b="b"/>
            <a:pathLst>
              <a:path w="73817" h="73815" extrusionOk="0">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799257" y="3120928"/>
            <a:ext cx="232687" cy="308358"/>
          </a:xfrm>
          <a:custGeom>
            <a:avLst/>
            <a:gdLst/>
            <a:ahLst/>
            <a:cxnLst/>
            <a:rect l="l" t="t" r="r" b="b"/>
            <a:pathLst>
              <a:path w="29557" h="39169" extrusionOk="0">
                <a:moveTo>
                  <a:pt x="1" y="0"/>
                </a:moveTo>
                <a:lnTo>
                  <a:pt x="1" y="39169"/>
                </a:lnTo>
                <a:lnTo>
                  <a:pt x="29556" y="1958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txBox="1"/>
          <p:nvPr/>
        </p:nvSpPr>
        <p:spPr>
          <a:xfrm>
            <a:off x="1621899" y="1853201"/>
            <a:ext cx="3991339" cy="2624152"/>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IN" err="1">
                <a:solidFill>
                  <a:schemeClr val="lt1"/>
                </a:solidFill>
                <a:latin typeface="Chivo"/>
                <a:ea typeface="Chivo"/>
                <a:cs typeface="Chivo"/>
                <a:sym typeface="Chivo"/>
              </a:rPr>
              <a:t>AgriEasy</a:t>
            </a:r>
            <a:r>
              <a:rPr lang="en-IN">
                <a:solidFill>
                  <a:schemeClr val="lt1"/>
                </a:solidFill>
                <a:latin typeface="Chivo"/>
                <a:ea typeface="Chivo"/>
                <a:cs typeface="Chivo"/>
                <a:sym typeface="Chivo"/>
              </a:rPr>
              <a:t> have 3 modules :</a:t>
            </a:r>
          </a:p>
          <a:p>
            <a:pPr marL="285750" lvl="0" indent="-285750" algn="just" rtl="0">
              <a:spcBef>
                <a:spcPts val="0"/>
              </a:spcBef>
              <a:spcAft>
                <a:spcPts val="0"/>
              </a:spcAft>
              <a:buClr>
                <a:schemeClr val="bg1"/>
              </a:buClr>
              <a:buFont typeface="Wingdings" panose="05000000000000000000" pitchFamily="2" charset="2"/>
              <a:buChar char="Ø"/>
            </a:pPr>
            <a:r>
              <a:rPr lang="en-IN">
                <a:solidFill>
                  <a:schemeClr val="lt1"/>
                </a:solidFill>
                <a:latin typeface="Chivo"/>
                <a:ea typeface="Chivo"/>
                <a:cs typeface="Chivo"/>
                <a:sym typeface="Chivo"/>
              </a:rPr>
              <a:t>Weather : It Fetches Current weather by fetching current location data .</a:t>
            </a:r>
          </a:p>
          <a:p>
            <a:pPr marL="285750" lvl="0" indent="-285750" algn="just" rtl="0">
              <a:spcBef>
                <a:spcPts val="0"/>
              </a:spcBef>
              <a:spcAft>
                <a:spcPts val="0"/>
              </a:spcAft>
              <a:buClr>
                <a:schemeClr val="bg1"/>
              </a:buClr>
              <a:buFont typeface="Wingdings" panose="05000000000000000000" pitchFamily="2" charset="2"/>
              <a:buChar char="Ø"/>
            </a:pPr>
            <a:r>
              <a:rPr lang="en-IN">
                <a:solidFill>
                  <a:schemeClr val="lt1"/>
                </a:solidFill>
                <a:latin typeface="Chivo"/>
                <a:ea typeface="Chivo"/>
                <a:cs typeface="Chivo"/>
                <a:sym typeface="Chivo"/>
              </a:rPr>
              <a:t>Disease Detection: This is the main module in our whole application it uses Image </a:t>
            </a:r>
            <a:r>
              <a:rPr lang="en-IN" err="1">
                <a:solidFill>
                  <a:schemeClr val="lt1"/>
                </a:solidFill>
                <a:latin typeface="Chivo"/>
                <a:ea typeface="Chivo"/>
                <a:cs typeface="Chivo"/>
                <a:sym typeface="Chivo"/>
              </a:rPr>
              <a:t>Recognigtion</a:t>
            </a:r>
            <a:r>
              <a:rPr lang="en-IN">
                <a:solidFill>
                  <a:schemeClr val="lt1"/>
                </a:solidFill>
                <a:latin typeface="Chivo"/>
                <a:ea typeface="Chivo"/>
                <a:cs typeface="Chivo"/>
                <a:sym typeface="Chivo"/>
              </a:rPr>
              <a:t> Technology as well as ML for classification of </a:t>
            </a:r>
            <a:r>
              <a:rPr lang="en-IN" err="1">
                <a:solidFill>
                  <a:schemeClr val="lt1"/>
                </a:solidFill>
                <a:latin typeface="Chivo"/>
                <a:ea typeface="Chivo"/>
                <a:cs typeface="Chivo"/>
                <a:sym typeface="Chivo"/>
              </a:rPr>
              <a:t>images.It</a:t>
            </a:r>
            <a:r>
              <a:rPr lang="en-IN">
                <a:solidFill>
                  <a:schemeClr val="lt1"/>
                </a:solidFill>
                <a:latin typeface="Chivo"/>
                <a:ea typeface="Chivo"/>
                <a:cs typeface="Chivo"/>
                <a:sym typeface="Chivo"/>
              </a:rPr>
              <a:t> takes input as image from the user then pre process the image to remove the noise and uses </a:t>
            </a:r>
            <a:r>
              <a:rPr lang="en-IN" err="1">
                <a:solidFill>
                  <a:schemeClr val="lt1"/>
                </a:solidFill>
                <a:latin typeface="Chivo"/>
                <a:ea typeface="Chivo"/>
                <a:cs typeface="Chivo"/>
                <a:sym typeface="Chivo"/>
              </a:rPr>
              <a:t>color</a:t>
            </a:r>
            <a:r>
              <a:rPr lang="en-IN">
                <a:solidFill>
                  <a:schemeClr val="lt1"/>
                </a:solidFill>
                <a:latin typeface="Chivo"/>
                <a:ea typeface="Chivo"/>
                <a:cs typeface="Chivo"/>
                <a:sym typeface="Chivo"/>
              </a:rPr>
              <a:t> transform for disease segmentation and finally uses SVM for Classification of Disease and finally predict the disease</a:t>
            </a:r>
          </a:p>
          <a:p>
            <a:pPr lvl="0" algn="just" rtl="0">
              <a:spcBef>
                <a:spcPts val="0"/>
              </a:spcBef>
              <a:spcAft>
                <a:spcPts val="0"/>
              </a:spcAft>
              <a:buClr>
                <a:schemeClr val="bg1"/>
              </a:buClr>
            </a:pPr>
            <a:r>
              <a:rPr lang="en-IN">
                <a:solidFill>
                  <a:schemeClr val="lt1"/>
                </a:solidFill>
                <a:latin typeface="Chivo"/>
                <a:ea typeface="Chivo"/>
                <a:cs typeface="Chivo"/>
                <a:sym typeface="Chivo"/>
              </a:rPr>
              <a:t> </a:t>
            </a:r>
          </a:p>
          <a:p>
            <a:pPr marL="285750" lvl="0" indent="-285750" algn="just" rtl="0">
              <a:spcBef>
                <a:spcPts val="0"/>
              </a:spcBef>
              <a:spcAft>
                <a:spcPts val="0"/>
              </a:spcAft>
              <a:buClr>
                <a:schemeClr val="bg1"/>
              </a:buClr>
              <a:buFont typeface="Wingdings" panose="05000000000000000000" pitchFamily="2" charset="2"/>
              <a:buChar char="Ø"/>
            </a:pPr>
            <a:r>
              <a:rPr lang="en-IN">
                <a:solidFill>
                  <a:schemeClr val="lt1"/>
                </a:solidFill>
                <a:latin typeface="Chivo"/>
                <a:ea typeface="Chivo"/>
                <a:cs typeface="Chivo"/>
                <a:sym typeface="Chivo"/>
              </a:rPr>
              <a:t>News: It Fetches News that is relevant to </a:t>
            </a:r>
            <a:r>
              <a:rPr lang="en-IN" err="1">
                <a:solidFill>
                  <a:schemeClr val="lt1"/>
                </a:solidFill>
                <a:latin typeface="Chivo"/>
                <a:ea typeface="Chivo"/>
                <a:cs typeface="Chivo"/>
                <a:sym typeface="Chivo"/>
              </a:rPr>
              <a:t>farmes</a:t>
            </a:r>
            <a:r>
              <a:rPr lang="en-IN">
                <a:solidFill>
                  <a:schemeClr val="lt1"/>
                </a:solidFill>
                <a:latin typeface="Chivo"/>
                <a:ea typeface="Chivo"/>
                <a:cs typeface="Chivo"/>
                <a:sym typeface="Chivo"/>
              </a:rPr>
              <a:t> including latest trends in agriculture as well as recent government schemes for farmers</a:t>
            </a:r>
          </a:p>
          <a:p>
            <a:pPr marL="0" lvl="0" indent="0" algn="just" rtl="0">
              <a:spcBef>
                <a:spcPts val="0"/>
              </a:spcBef>
              <a:spcAft>
                <a:spcPts val="0"/>
              </a:spcAft>
              <a:buNone/>
            </a:pPr>
            <a:endParaRPr>
              <a:solidFill>
                <a:schemeClr val="lt1"/>
              </a:solidFill>
              <a:latin typeface="Chivo"/>
              <a:ea typeface="Chivo"/>
              <a:cs typeface="Chivo"/>
              <a:sym typeface="Chivo"/>
            </a:endParaRPr>
          </a:p>
        </p:txBody>
      </p:sp>
      <p:sp>
        <p:nvSpPr>
          <p:cNvPr id="4373" name="Google Shape;4373;p59"/>
          <p:cNvSpPr/>
          <p:nvPr/>
        </p:nvSpPr>
        <p:spPr>
          <a:xfrm>
            <a:off x="1774976" y="2559847"/>
            <a:ext cx="169197" cy="169197"/>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40BC5D2-25DD-8329-3CBC-175B18024EF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48" b="92932" l="9073" r="89941">
                        <a14:foregroundMark x1="12229" y1="70681" x2="12229" y2="70681"/>
                        <a14:foregroundMark x1="22091" y1="71466" x2="22091" y2="71466"/>
                        <a14:foregroundMark x1="33531" y1="70681" x2="33531" y2="70681"/>
                        <a14:foregroundMark x1="34517" y1="60471" x2="34517" y2="60471"/>
                        <a14:foregroundMark x1="31558" y1="53665" x2="31558" y2="53665"/>
                        <a14:foregroundMark x1="70611" y1="53665" x2="70611" y2="53665"/>
                        <a14:foregroundMark x1="47337" y1="68586" x2="47337" y2="68586"/>
                        <a14:foregroundMark x1="54438" y1="66754" x2="54438" y2="66754"/>
                        <a14:foregroundMark x1="67850" y1="68848" x2="67850" y2="68848"/>
                        <a14:foregroundMark x1="75148" y1="70681" x2="75148" y2="70681"/>
                        <a14:foregroundMark x1="89349" y1="73560" x2="89349" y2="73560"/>
                        <a14:foregroundMark x1="9270" y1="92147" x2="9270" y2="92147"/>
                        <a14:foregroundMark x1="10651" y1="92932" x2="10651" y2="92932"/>
                        <a14:foregroundMark x1="53057" y1="43194" x2="53057" y2="43194"/>
                      </a14:backgroundRemoval>
                    </a14:imgEffect>
                  </a14:imgLayer>
                </a14:imgProps>
              </a:ext>
            </a:extLst>
          </a:blip>
          <a:stretch>
            <a:fillRect/>
          </a:stretch>
        </p:blipFill>
        <p:spPr>
          <a:xfrm>
            <a:off x="378699" y="2085202"/>
            <a:ext cx="1022119" cy="770117"/>
          </a:xfrm>
          <a:prstGeom prst="rect">
            <a:avLst/>
          </a:prstGeom>
        </p:spPr>
      </p:pic>
      <p:pic>
        <p:nvPicPr>
          <p:cNvPr id="4" name="Picture 3" descr="Diagram&#10;&#10;Description automatically generated">
            <a:extLst>
              <a:ext uri="{FF2B5EF4-FFF2-40B4-BE49-F238E27FC236}">
                <a16:creationId xmlns:a16="http://schemas.microsoft.com/office/drawing/2014/main" id="{56CAE306-8B16-5529-C599-933CF034E01C}"/>
              </a:ext>
            </a:extLst>
          </p:cNvPr>
          <p:cNvPicPr>
            <a:picLocks noChangeAspect="1"/>
          </p:cNvPicPr>
          <p:nvPr/>
        </p:nvPicPr>
        <p:blipFill>
          <a:blip r:embed="rId6"/>
          <a:stretch>
            <a:fillRect/>
          </a:stretch>
        </p:blipFill>
        <p:spPr>
          <a:xfrm>
            <a:off x="5739161" y="1248874"/>
            <a:ext cx="2907710" cy="37441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USED</a:t>
            </a:r>
            <a:endParaRPr/>
          </a:p>
        </p:txBody>
      </p:sp>
      <p:sp>
        <p:nvSpPr>
          <p:cNvPr id="3533" name="Google Shape;3533;p44"/>
          <p:cNvSpPr txBox="1">
            <a:spLocks noGrp="1"/>
          </p:cNvSpPr>
          <p:nvPr>
            <p:ph type="subTitle" idx="1"/>
          </p:nvPr>
        </p:nvSpPr>
        <p:spPr>
          <a:xfrm>
            <a:off x="1295123" y="1564859"/>
            <a:ext cx="6063184" cy="2654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In this data-set:</a:t>
            </a:r>
          </a:p>
          <a:p>
            <a:pPr algn="l">
              <a:buFont typeface="Wingdings"/>
              <a:buChar char="v"/>
            </a:pPr>
            <a:r>
              <a:rPr lang="en-US" b="0" i="0">
                <a:solidFill>
                  <a:schemeClr val="bg1"/>
                </a:solidFill>
                <a:effectLst/>
              </a:rPr>
              <a:t>A total of 2,941 diseased plant images that consists of 6 disease categories were used:</a:t>
            </a:r>
          </a:p>
          <a:p>
            <a:pPr algn="l">
              <a:buFont typeface="Wingdings"/>
              <a:buChar char="v"/>
            </a:pPr>
            <a:r>
              <a:rPr lang="en-US" b="0" i="0">
                <a:solidFill>
                  <a:schemeClr val="bg1"/>
                </a:solidFill>
                <a:effectLst/>
              </a:rPr>
              <a:t>Corn Common Rust (500 images)</a:t>
            </a:r>
          </a:p>
          <a:p>
            <a:pPr algn="l">
              <a:buFont typeface="Wingdings"/>
              <a:buChar char="v"/>
            </a:pPr>
            <a:r>
              <a:rPr lang="en-US" b="0" i="0">
                <a:solidFill>
                  <a:schemeClr val="bg1"/>
                </a:solidFill>
                <a:effectLst/>
              </a:rPr>
              <a:t>Corn Gray Leaf Spot (441 images)</a:t>
            </a:r>
          </a:p>
          <a:p>
            <a:pPr algn="l">
              <a:buFont typeface="Wingdings"/>
              <a:buChar char="v"/>
            </a:pPr>
            <a:r>
              <a:rPr lang="en-US" b="0" i="0">
                <a:solidFill>
                  <a:schemeClr val="bg1"/>
                </a:solidFill>
                <a:effectLst/>
              </a:rPr>
              <a:t>Potato Early Blight (500 images)</a:t>
            </a:r>
          </a:p>
          <a:p>
            <a:pPr algn="l">
              <a:buFont typeface="Wingdings"/>
              <a:buChar char="v"/>
            </a:pPr>
            <a:r>
              <a:rPr lang="en-US" b="0" i="0">
                <a:solidFill>
                  <a:schemeClr val="bg1"/>
                </a:solidFill>
                <a:effectLst/>
              </a:rPr>
              <a:t>Strawberry Leaf Scorch (500 images)</a:t>
            </a:r>
          </a:p>
          <a:p>
            <a:pPr algn="l">
              <a:buFont typeface="Wingdings"/>
              <a:buChar char="v"/>
            </a:pPr>
            <a:r>
              <a:rPr lang="en-US" b="0" i="0">
                <a:solidFill>
                  <a:schemeClr val="bg1"/>
                </a:solidFill>
                <a:effectLst/>
              </a:rPr>
              <a:t>Tomato Leaf Mold (500 images)</a:t>
            </a:r>
          </a:p>
          <a:p>
            <a:pPr algn="l">
              <a:buFont typeface="Wingdings"/>
              <a:buChar char="v"/>
            </a:pPr>
            <a:r>
              <a:rPr lang="en-US" b="0" i="0">
                <a:solidFill>
                  <a:schemeClr val="bg1"/>
                </a:solidFill>
                <a:effectLst/>
              </a:rPr>
              <a:t>Tomato Mosaic Virus (500 images)</a:t>
            </a:r>
          </a:p>
          <a:p>
            <a:pPr marL="0" lvl="0" indent="0" algn="l" rtl="0">
              <a:spcBef>
                <a:spcPts val="0"/>
              </a:spcBef>
              <a:spcAft>
                <a:spcPts val="0"/>
              </a:spcAft>
              <a:buClr>
                <a:schemeClr val="dk1"/>
              </a:buClr>
              <a:buSzPts val="1100"/>
              <a:buFont typeface="Arial"/>
              <a:buNone/>
            </a:pPr>
            <a:endParaRPr lang="en-US"/>
          </a:p>
        </p:txBody>
      </p:sp>
      <p:sp>
        <p:nvSpPr>
          <p:cNvPr id="3534" name="Google Shape;3534;p44"/>
          <p:cNvSpPr/>
          <p:nvPr/>
        </p:nvSpPr>
        <p:spPr>
          <a:xfrm>
            <a:off x="3756465" y="4646894"/>
            <a:ext cx="2492159" cy="267704"/>
          </a:xfrm>
          <a:prstGeom prst="rect">
            <a:avLst/>
          </a:prstGeom>
        </p:spPr>
        <p:txBody>
          <a:bodyPr lIns="91440" tIns="45720" rIns="91440" bIns="45720" numCol="1" anchor="t">
            <a:prstTxWarp prst="textPlain">
              <a:avLst/>
            </a:prstTxWarp>
          </a:bodyPr>
          <a:lstStyle/>
          <a:p>
            <a:pPr lvl="0" algn="ctr"/>
            <a:r>
              <a:rPr lang="en-IN" sz="2000" b="1">
                <a:ln w="19050" cap="flat" cmpd="sng">
                  <a:solidFill>
                    <a:schemeClr val="lt1"/>
                  </a:solidFill>
                  <a:prstDash val="solid"/>
                  <a:round/>
                  <a:headEnd type="none" w="sm" len="sm"/>
                  <a:tailEnd type="none" w="sm" len="sm"/>
                </a:ln>
                <a:solidFill>
                  <a:schemeClr val="bg1"/>
                </a:solidFill>
                <a:latin typeface="Chivo"/>
              </a:rPr>
              <a:t>DATSETS</a:t>
            </a:r>
            <a:r>
              <a:rPr lang="en-IN" sz="2000" b="1" i="0">
                <a:ln w="19050" cap="flat" cmpd="sng">
                  <a:solidFill>
                    <a:schemeClr val="lt1"/>
                  </a:solidFill>
                  <a:prstDash val="solid"/>
                  <a:round/>
                  <a:headEnd type="none" w="sm" len="sm"/>
                  <a:tailEnd type="none" w="sm" len="sm"/>
                </a:ln>
                <a:solidFill>
                  <a:schemeClr val="bg1"/>
                </a:solidFill>
                <a:latin typeface="Chivo"/>
              </a:rPr>
              <a:t> SOURCE:</a:t>
            </a:r>
            <a:endParaRPr lang="en-US" sz="2000" b="1" i="0">
              <a:ln w="19050" cap="flat" cmpd="sng">
                <a:solidFill>
                  <a:srgbClr val="FFFFFF"/>
                </a:solidFill>
                <a:prstDash val="solid"/>
                <a:round/>
                <a:headEnd type="none" w="sm" len="sm"/>
                <a:tailEnd type="none" w="sm" len="sm"/>
              </a:ln>
              <a:solidFill>
                <a:schemeClr val="bg1"/>
              </a:solidFill>
              <a:latin typeface="Chivo"/>
            </a:endParaRPr>
          </a:p>
        </p:txBody>
      </p:sp>
      <p:sp>
        <p:nvSpPr>
          <p:cNvPr id="3535" name="Google Shape;3535;p44"/>
          <p:cNvSpPr/>
          <p:nvPr/>
        </p:nvSpPr>
        <p:spPr>
          <a:xfrm>
            <a:off x="3484108" y="4499294"/>
            <a:ext cx="5533940" cy="552123"/>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1A32A7-7A5C-14B0-BB5C-C9DBF78EB370}"/>
              </a:ext>
            </a:extLst>
          </p:cNvPr>
          <p:cNvSpPr txBox="1"/>
          <p:nvPr/>
        </p:nvSpPr>
        <p:spPr>
          <a:xfrm>
            <a:off x="6345673" y="4277123"/>
            <a:ext cx="2672375" cy="738664"/>
          </a:xfrm>
          <a:prstGeom prst="rect">
            <a:avLst/>
          </a:prstGeom>
          <a:noFill/>
        </p:spPr>
        <p:txBody>
          <a:bodyPr wrap="square">
            <a:spAutoFit/>
          </a:bodyPr>
          <a:lstStyle/>
          <a:p>
            <a:r>
              <a:rPr lang="en-IN">
                <a:solidFill>
                  <a:schemeClr val="bg1"/>
                </a:solidFill>
              </a:rPr>
              <a:t>   https://data.mendeley.com/datasets/tywbtsjrjv/1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6"/>
        <p:cNvGrpSpPr/>
        <p:nvPr/>
      </p:nvGrpSpPr>
      <p:grpSpPr>
        <a:xfrm>
          <a:off x="0" y="0"/>
          <a:ext cx="0" cy="0"/>
          <a:chOff x="0" y="0"/>
          <a:chExt cx="0" cy="0"/>
        </a:xfrm>
      </p:grpSpPr>
      <p:sp>
        <p:nvSpPr>
          <p:cNvPr id="4987" name="Google Shape;4987;p70"/>
          <p:cNvSpPr/>
          <p:nvPr/>
        </p:nvSpPr>
        <p:spPr>
          <a:xfrm>
            <a:off x="4159225" y="3613475"/>
            <a:ext cx="1509600" cy="723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8" name="Google Shape;4988;p70"/>
          <p:cNvCxnSpPr>
            <a:cxnSpLocks/>
            <a:stCxn id="4989" idx="1"/>
          </p:cNvCxnSpPr>
          <p:nvPr/>
        </p:nvCxnSpPr>
        <p:spPr>
          <a:xfrm>
            <a:off x="3040350" y="1949400"/>
            <a:ext cx="1072200" cy="4017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0" name="Google Shape;4990;p70"/>
          <p:cNvCxnSpPr>
            <a:cxnSpLocks/>
            <a:stCxn id="4991" idx="1"/>
          </p:cNvCxnSpPr>
          <p:nvPr/>
        </p:nvCxnSpPr>
        <p:spPr>
          <a:xfrm flipV="1">
            <a:off x="3040350" y="2946465"/>
            <a:ext cx="1144200" cy="2691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2" name="Google Shape;4992;p70"/>
          <p:cNvCxnSpPr>
            <a:cxnSpLocks/>
            <a:stCxn id="4993" idx="1"/>
          </p:cNvCxnSpPr>
          <p:nvPr/>
        </p:nvCxnSpPr>
        <p:spPr>
          <a:xfrm rot="10800000" flipV="1">
            <a:off x="4971775" y="1949425"/>
            <a:ext cx="1131900" cy="401700"/>
          </a:xfrm>
          <a:prstGeom prst="bentConnector3">
            <a:avLst>
              <a:gd name="adj1" fmla="val 50000"/>
            </a:avLst>
          </a:prstGeom>
          <a:noFill/>
          <a:ln w="19050" cap="flat" cmpd="sng">
            <a:solidFill>
              <a:schemeClr val="lt1"/>
            </a:solidFill>
            <a:prstDash val="solid"/>
            <a:round/>
            <a:headEnd type="oval" w="med" len="med"/>
            <a:tailEnd type="none" w="med" len="med"/>
          </a:ln>
        </p:spPr>
      </p:cxnSp>
      <p:cxnSp>
        <p:nvCxnSpPr>
          <p:cNvPr id="4994" name="Google Shape;4994;p70"/>
          <p:cNvCxnSpPr>
            <a:stCxn id="4995" idx="1"/>
          </p:cNvCxnSpPr>
          <p:nvPr/>
        </p:nvCxnSpPr>
        <p:spPr>
          <a:xfrm rot="10800000">
            <a:off x="4899775" y="2946475"/>
            <a:ext cx="1203900" cy="269100"/>
          </a:xfrm>
          <a:prstGeom prst="bentConnector3">
            <a:avLst>
              <a:gd name="adj1" fmla="val 50000"/>
            </a:avLst>
          </a:prstGeom>
          <a:noFill/>
          <a:ln w="19050" cap="flat" cmpd="sng">
            <a:solidFill>
              <a:schemeClr val="lt1"/>
            </a:solidFill>
            <a:prstDash val="solid"/>
            <a:round/>
            <a:headEnd type="oval" w="med" len="med"/>
            <a:tailEnd type="none" w="med" len="med"/>
          </a:ln>
        </p:spPr>
      </p:cxnSp>
      <p:sp>
        <p:nvSpPr>
          <p:cNvPr id="4996" name="Google Shape;4996;p7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Features</a:t>
            </a:r>
            <a:endParaRPr/>
          </a:p>
        </p:txBody>
      </p:sp>
      <p:sp>
        <p:nvSpPr>
          <p:cNvPr id="4989" name="Google Shape;4989;p70"/>
          <p:cNvSpPr txBox="1"/>
          <p:nvPr/>
        </p:nvSpPr>
        <p:spPr>
          <a:xfrm flipH="1">
            <a:off x="358815" y="1698600"/>
            <a:ext cx="2681535" cy="50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lt2"/>
                </a:solidFill>
                <a:latin typeface="Encode Sans Black"/>
                <a:ea typeface="Encode Sans Black"/>
                <a:cs typeface="Encode Sans Black"/>
                <a:sym typeface="Encode Sans Black"/>
              </a:rPr>
              <a:t>WEATHER UPDATES</a:t>
            </a:r>
            <a:endParaRPr sz="1800">
              <a:solidFill>
                <a:schemeClr val="lt2"/>
              </a:solidFill>
              <a:latin typeface="Encode Sans Black"/>
              <a:ea typeface="Encode Sans Black"/>
              <a:cs typeface="Encode Sans Black"/>
              <a:sym typeface="Encode Sans Black"/>
            </a:endParaRPr>
          </a:p>
        </p:txBody>
      </p:sp>
      <p:sp>
        <p:nvSpPr>
          <p:cNvPr id="4997" name="Google Shape;4997;p70"/>
          <p:cNvSpPr txBox="1"/>
          <p:nvPr/>
        </p:nvSpPr>
        <p:spPr>
          <a:xfrm flipH="1">
            <a:off x="115746" y="2123958"/>
            <a:ext cx="2924603" cy="72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a:solidFill>
                  <a:schemeClr val="lt1"/>
                </a:solidFill>
                <a:latin typeface="Chivo"/>
                <a:ea typeface="Chivo"/>
                <a:cs typeface="Chivo"/>
                <a:sym typeface="Chivo"/>
              </a:rPr>
              <a:t>It</a:t>
            </a:r>
            <a:r>
              <a:rPr lang="en">
                <a:solidFill>
                  <a:schemeClr val="lt1"/>
                </a:solidFill>
                <a:latin typeface="Chivo"/>
                <a:ea typeface="Chivo"/>
                <a:cs typeface="Chivo"/>
                <a:sym typeface="Chivo"/>
              </a:rPr>
              <a:t> give your current updates about weather of current location such that to get updated with it</a:t>
            </a:r>
            <a:endParaRPr>
              <a:solidFill>
                <a:schemeClr val="lt1"/>
              </a:solidFill>
              <a:latin typeface="Chivo"/>
              <a:ea typeface="Chivo"/>
              <a:cs typeface="Chivo"/>
              <a:sym typeface="Chivo"/>
            </a:endParaRPr>
          </a:p>
        </p:txBody>
      </p:sp>
      <p:sp>
        <p:nvSpPr>
          <p:cNvPr id="4991" name="Google Shape;4991;p70"/>
          <p:cNvSpPr txBox="1"/>
          <p:nvPr/>
        </p:nvSpPr>
        <p:spPr>
          <a:xfrm flipH="1">
            <a:off x="358815" y="2964765"/>
            <a:ext cx="2681535" cy="50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lt2"/>
                </a:solidFill>
                <a:latin typeface="Encode Sans Black"/>
                <a:ea typeface="Encode Sans Black"/>
                <a:cs typeface="Encode Sans Black"/>
                <a:sym typeface="Encode Sans Black"/>
              </a:rPr>
              <a:t>CURRENT NEWS</a:t>
            </a:r>
            <a:endParaRPr sz="1800">
              <a:solidFill>
                <a:schemeClr val="lt2"/>
              </a:solidFill>
              <a:latin typeface="Encode Sans Black"/>
              <a:ea typeface="Encode Sans Black"/>
              <a:cs typeface="Encode Sans Black"/>
              <a:sym typeface="Encode Sans Black"/>
            </a:endParaRPr>
          </a:p>
        </p:txBody>
      </p:sp>
      <p:sp>
        <p:nvSpPr>
          <p:cNvPr id="4998" name="Google Shape;4998;p70"/>
          <p:cNvSpPr txBox="1"/>
          <p:nvPr/>
        </p:nvSpPr>
        <p:spPr>
          <a:xfrm flipH="1">
            <a:off x="962550" y="3390123"/>
            <a:ext cx="2077800" cy="72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hivo"/>
                <a:ea typeface="Chivo"/>
                <a:cs typeface="Chivo"/>
                <a:sym typeface="Chivo"/>
              </a:rPr>
              <a:t>It keeps farmer updated with recent agriculture news and government schemes</a:t>
            </a:r>
            <a:endParaRPr>
              <a:solidFill>
                <a:schemeClr val="lt1"/>
              </a:solidFill>
              <a:latin typeface="Chivo"/>
              <a:ea typeface="Chivo"/>
              <a:cs typeface="Chivo"/>
              <a:sym typeface="Chivo"/>
            </a:endParaRPr>
          </a:p>
        </p:txBody>
      </p:sp>
      <p:sp>
        <p:nvSpPr>
          <p:cNvPr id="4993" name="Google Shape;4993;p70"/>
          <p:cNvSpPr txBox="1"/>
          <p:nvPr/>
        </p:nvSpPr>
        <p:spPr>
          <a:xfrm>
            <a:off x="6103675" y="1698625"/>
            <a:ext cx="2924578"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Encode Sans Black"/>
                <a:ea typeface="Encode Sans Black"/>
                <a:cs typeface="Encode Sans Black"/>
                <a:sym typeface="Encode Sans Black"/>
              </a:rPr>
              <a:t>PLANT DISEASE DETECTION</a:t>
            </a:r>
            <a:endParaRPr sz="1800">
              <a:solidFill>
                <a:schemeClr val="lt2"/>
              </a:solidFill>
              <a:latin typeface="Encode Sans Black"/>
              <a:ea typeface="Encode Sans Black"/>
              <a:cs typeface="Encode Sans Black"/>
              <a:sym typeface="Encode Sans Black"/>
            </a:endParaRPr>
          </a:p>
        </p:txBody>
      </p:sp>
      <p:sp>
        <p:nvSpPr>
          <p:cNvPr id="4999" name="Google Shape;4999;p70"/>
          <p:cNvSpPr txBox="1"/>
          <p:nvPr/>
        </p:nvSpPr>
        <p:spPr>
          <a:xfrm>
            <a:off x="6103674" y="2226109"/>
            <a:ext cx="2797257" cy="7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hivo"/>
                <a:ea typeface="Chivo"/>
                <a:cs typeface="Chivo"/>
                <a:sym typeface="Chivo"/>
              </a:rPr>
              <a:t>It has one main feature which help farmers to detect plant disease using our app</a:t>
            </a:r>
            <a:endParaRPr>
              <a:solidFill>
                <a:schemeClr val="lt1"/>
              </a:solidFill>
              <a:latin typeface="Chivo"/>
              <a:ea typeface="Chivo"/>
              <a:cs typeface="Chivo"/>
              <a:sym typeface="Chivo"/>
            </a:endParaRPr>
          </a:p>
        </p:txBody>
      </p:sp>
      <p:sp>
        <p:nvSpPr>
          <p:cNvPr id="4995" name="Google Shape;4995;p70"/>
          <p:cNvSpPr txBox="1"/>
          <p:nvPr/>
        </p:nvSpPr>
        <p:spPr>
          <a:xfrm>
            <a:off x="6103675" y="2964775"/>
            <a:ext cx="20778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Encode Sans Black"/>
                <a:ea typeface="Encode Sans Black"/>
                <a:cs typeface="Encode Sans Black"/>
                <a:sym typeface="Encode Sans Black"/>
              </a:rPr>
              <a:t>USER FRIENDLY</a:t>
            </a:r>
            <a:endParaRPr sz="1800">
              <a:solidFill>
                <a:schemeClr val="lt2"/>
              </a:solidFill>
              <a:latin typeface="Encode Sans Black"/>
              <a:ea typeface="Encode Sans Black"/>
              <a:cs typeface="Encode Sans Black"/>
              <a:sym typeface="Encode Sans Black"/>
            </a:endParaRPr>
          </a:p>
        </p:txBody>
      </p:sp>
      <p:sp>
        <p:nvSpPr>
          <p:cNvPr id="5000" name="Google Shape;5000;p70"/>
          <p:cNvSpPr txBox="1"/>
          <p:nvPr/>
        </p:nvSpPr>
        <p:spPr>
          <a:xfrm>
            <a:off x="6103675" y="3390125"/>
            <a:ext cx="2077800" cy="7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hivo"/>
                <a:ea typeface="Chivo"/>
                <a:cs typeface="Chivo"/>
                <a:sym typeface="Chivo"/>
              </a:rPr>
              <a:t>It is user friendly and can easily be used by any farmer and supports multiple language </a:t>
            </a:r>
            <a:endParaRPr>
              <a:solidFill>
                <a:schemeClr val="lt1"/>
              </a:solidFill>
              <a:latin typeface="Chivo"/>
              <a:ea typeface="Chivo"/>
              <a:cs typeface="Chivo"/>
              <a:sym typeface="Chivo"/>
            </a:endParaRPr>
          </a:p>
        </p:txBody>
      </p:sp>
      <p:grpSp>
        <p:nvGrpSpPr>
          <p:cNvPr id="5001" name="Google Shape;5001;p70"/>
          <p:cNvGrpSpPr/>
          <p:nvPr/>
        </p:nvGrpSpPr>
        <p:grpSpPr>
          <a:xfrm>
            <a:off x="3891895" y="1556198"/>
            <a:ext cx="1309114" cy="2623117"/>
            <a:chOff x="3850862" y="1455107"/>
            <a:chExt cx="1442232" cy="2889851"/>
          </a:xfrm>
        </p:grpSpPr>
        <p:grpSp>
          <p:nvGrpSpPr>
            <p:cNvPr id="5002" name="Google Shape;5002;p70"/>
            <p:cNvGrpSpPr/>
            <p:nvPr/>
          </p:nvGrpSpPr>
          <p:grpSpPr>
            <a:xfrm>
              <a:off x="3850862" y="1455107"/>
              <a:ext cx="1442232" cy="2889851"/>
              <a:chOff x="2893175" y="869600"/>
              <a:chExt cx="1813900" cy="3634575"/>
            </a:xfrm>
          </p:grpSpPr>
          <p:sp>
            <p:nvSpPr>
              <p:cNvPr id="5003" name="Google Shape;5003;p70"/>
              <p:cNvSpPr/>
              <p:nvPr/>
            </p:nvSpPr>
            <p:spPr>
              <a:xfrm>
                <a:off x="3692575" y="4238950"/>
                <a:ext cx="212800" cy="212800"/>
              </a:xfrm>
              <a:custGeom>
                <a:avLst/>
                <a:gdLst/>
                <a:ahLst/>
                <a:cxnLst/>
                <a:rect l="l" t="t" r="r" b="b"/>
                <a:pathLst>
                  <a:path w="8512" h="8512" extrusionOk="0">
                    <a:moveTo>
                      <a:pt x="4256" y="1"/>
                    </a:moveTo>
                    <a:cubicBezTo>
                      <a:pt x="1916" y="1"/>
                      <a:pt x="1" y="1885"/>
                      <a:pt x="1" y="4256"/>
                    </a:cubicBezTo>
                    <a:cubicBezTo>
                      <a:pt x="1" y="6597"/>
                      <a:pt x="1916" y="8511"/>
                      <a:pt x="4256" y="8511"/>
                    </a:cubicBezTo>
                    <a:lnTo>
                      <a:pt x="4317" y="8511"/>
                    </a:lnTo>
                    <a:cubicBezTo>
                      <a:pt x="6658" y="8481"/>
                      <a:pt x="8512" y="6566"/>
                      <a:pt x="8512" y="4256"/>
                    </a:cubicBezTo>
                    <a:cubicBezTo>
                      <a:pt x="8512" y="1885"/>
                      <a:pt x="6627"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893175" y="869600"/>
                <a:ext cx="1813900" cy="3634575"/>
              </a:xfrm>
              <a:custGeom>
                <a:avLst/>
                <a:gdLst/>
                <a:ahLst/>
                <a:cxnLst/>
                <a:rect l="l" t="t" r="r" b="b"/>
                <a:pathLst>
                  <a:path w="72556" h="145383" extrusionOk="0">
                    <a:moveTo>
                      <a:pt x="36293" y="134775"/>
                    </a:moveTo>
                    <a:cubicBezTo>
                      <a:pt x="38603" y="134805"/>
                      <a:pt x="40488" y="136720"/>
                      <a:pt x="40488" y="139030"/>
                    </a:cubicBezTo>
                    <a:cubicBezTo>
                      <a:pt x="40488" y="141340"/>
                      <a:pt x="38603" y="143255"/>
                      <a:pt x="36293" y="143285"/>
                    </a:cubicBezTo>
                    <a:lnTo>
                      <a:pt x="36232" y="143285"/>
                    </a:lnTo>
                    <a:cubicBezTo>
                      <a:pt x="33892" y="143285"/>
                      <a:pt x="31977" y="141371"/>
                      <a:pt x="31977" y="139030"/>
                    </a:cubicBezTo>
                    <a:cubicBezTo>
                      <a:pt x="31977" y="136659"/>
                      <a:pt x="33892" y="134775"/>
                      <a:pt x="36232" y="134775"/>
                    </a:cubicBezTo>
                    <a:close/>
                    <a:moveTo>
                      <a:pt x="9454" y="1"/>
                    </a:moveTo>
                    <a:cubicBezTo>
                      <a:pt x="4195" y="1"/>
                      <a:pt x="1" y="4226"/>
                      <a:pt x="1" y="9454"/>
                    </a:cubicBezTo>
                    <a:lnTo>
                      <a:pt x="1" y="135899"/>
                    </a:lnTo>
                    <a:cubicBezTo>
                      <a:pt x="1" y="141158"/>
                      <a:pt x="4226" y="145383"/>
                      <a:pt x="9454" y="145383"/>
                    </a:cubicBezTo>
                    <a:lnTo>
                      <a:pt x="63102" y="145383"/>
                    </a:lnTo>
                    <a:cubicBezTo>
                      <a:pt x="68361" y="145383"/>
                      <a:pt x="72555" y="141127"/>
                      <a:pt x="72555" y="135899"/>
                    </a:cubicBezTo>
                    <a:lnTo>
                      <a:pt x="72555" y="9514"/>
                    </a:lnTo>
                    <a:cubicBezTo>
                      <a:pt x="72555" y="4256"/>
                      <a:pt x="68361" y="1"/>
                      <a:pt x="6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3437250" y="960800"/>
                <a:ext cx="724225" cy="26600"/>
              </a:xfrm>
              <a:custGeom>
                <a:avLst/>
                <a:gdLst/>
                <a:ahLst/>
                <a:cxnLst/>
                <a:rect l="l" t="t" r="r" b="b"/>
                <a:pathLst>
                  <a:path w="28969" h="1064" extrusionOk="0">
                    <a:moveTo>
                      <a:pt x="548" y="0"/>
                    </a:moveTo>
                    <a:cubicBezTo>
                      <a:pt x="244" y="0"/>
                      <a:pt x="1" y="274"/>
                      <a:pt x="1" y="547"/>
                    </a:cubicBezTo>
                    <a:cubicBezTo>
                      <a:pt x="1" y="851"/>
                      <a:pt x="274" y="1064"/>
                      <a:pt x="548" y="1064"/>
                    </a:cubicBezTo>
                    <a:lnTo>
                      <a:pt x="28421" y="1064"/>
                    </a:lnTo>
                    <a:cubicBezTo>
                      <a:pt x="28694" y="1064"/>
                      <a:pt x="28907" y="851"/>
                      <a:pt x="28968" y="547"/>
                    </a:cubicBezTo>
                    <a:cubicBezTo>
                      <a:pt x="28968" y="243"/>
                      <a:pt x="28694" y="0"/>
                      <a:pt x="2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0"/>
            <p:cNvSpPr/>
            <p:nvPr/>
          </p:nvSpPr>
          <p:spPr>
            <a:xfrm>
              <a:off x="3955925" y="1788625"/>
              <a:ext cx="1232100" cy="2299200"/>
            </a:xfrm>
            <a:prstGeom prst="rect">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07" name="Google Shape;5007;p70"/>
          <p:cNvPicPr preferRelativeResize="0"/>
          <p:nvPr/>
        </p:nvPicPr>
        <p:blipFill rotWithShape="1">
          <a:blip r:embed="rId3">
            <a:alphaModFix/>
          </a:blip>
          <a:srcRect l="54759" r="8088"/>
          <a:stretch/>
        </p:blipFill>
        <p:spPr>
          <a:xfrm>
            <a:off x="3992113" y="1856638"/>
            <a:ext cx="1159800" cy="2082300"/>
          </a:xfrm>
          <a:prstGeom prst="rect">
            <a:avLst/>
          </a:prstGeom>
          <a:noFill/>
          <a:ln>
            <a:noFill/>
          </a:ln>
        </p:spPr>
      </p:pic>
      <p:pic>
        <p:nvPicPr>
          <p:cNvPr id="2" name="Picture 1">
            <a:extLst>
              <a:ext uri="{FF2B5EF4-FFF2-40B4-BE49-F238E27FC236}">
                <a16:creationId xmlns:a16="http://schemas.microsoft.com/office/drawing/2014/main" id="{5D654F1E-63EB-5A38-B1FD-916B8B87CB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48" b="92932" l="9073" r="89941">
                        <a14:foregroundMark x1="12229" y1="70681" x2="12229" y2="70681"/>
                        <a14:foregroundMark x1="22091" y1="71466" x2="22091" y2="71466"/>
                        <a14:foregroundMark x1="33531" y1="70681" x2="33531" y2="70681"/>
                        <a14:foregroundMark x1="34517" y1="60471" x2="34517" y2="60471"/>
                        <a14:foregroundMark x1="31558" y1="53665" x2="31558" y2="53665"/>
                        <a14:foregroundMark x1="70611" y1="53665" x2="70611" y2="53665"/>
                        <a14:foregroundMark x1="47337" y1="68586" x2="47337" y2="68586"/>
                        <a14:foregroundMark x1="54438" y1="66754" x2="54438" y2="66754"/>
                        <a14:foregroundMark x1="67850" y1="68848" x2="67850" y2="68848"/>
                        <a14:foregroundMark x1="75148" y1="70681" x2="75148" y2="70681"/>
                        <a14:foregroundMark x1="89349" y1="73560" x2="89349" y2="73560"/>
                        <a14:foregroundMark x1="9270" y1="92147" x2="9270" y2="92147"/>
                        <a14:foregroundMark x1="10651" y1="92932" x2="10651" y2="92932"/>
                        <a14:foregroundMark x1="53057" y1="43194" x2="53057" y2="43194"/>
                      </a14:backgroundRemoval>
                    </a14:imgEffect>
                  </a14:imgLayer>
                </a14:imgProps>
              </a:ext>
            </a:extLst>
          </a:blip>
          <a:stretch>
            <a:fillRect/>
          </a:stretch>
        </p:blipFill>
        <p:spPr>
          <a:xfrm>
            <a:off x="4013976" y="3102720"/>
            <a:ext cx="1022119" cy="7701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51"/>
          <p:cNvSpPr/>
          <p:nvPr/>
        </p:nvSpPr>
        <p:spPr>
          <a:xfrm>
            <a:off x="832016" y="3484668"/>
            <a:ext cx="34332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1"/>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PERFORMANCE MEASURE</a:t>
            </a:r>
            <a:endParaRPr/>
          </a:p>
        </p:txBody>
      </p:sp>
      <p:sp>
        <p:nvSpPr>
          <p:cNvPr id="3844" name="Google Shape;3844;p51"/>
          <p:cNvSpPr txBox="1">
            <a:spLocks noGrp="1"/>
          </p:cNvSpPr>
          <p:nvPr>
            <p:ph type="subTitle" idx="1"/>
          </p:nvPr>
        </p:nvSpPr>
        <p:spPr>
          <a:xfrm>
            <a:off x="5177575" y="1846381"/>
            <a:ext cx="3253200" cy="1739165"/>
          </a:xfrm>
          <a:prstGeom prst="rect">
            <a:avLst/>
          </a:prstGeom>
        </p:spPr>
        <p:txBody>
          <a:bodyPr spcFirstLastPara="1" wrap="square" lIns="91425" tIns="91425" rIns="91425" bIns="91425" anchor="t" anchorCtr="0">
            <a:noAutofit/>
          </a:bodyPr>
          <a:lstStyle/>
          <a:p>
            <a:pPr marL="0" marR="38100" indent="0" algn="l">
              <a:buClr>
                <a:srgbClr val="000000"/>
              </a:buClr>
              <a:buSzPts val="1100"/>
              <a:buFont typeface="Arial"/>
            </a:pPr>
            <a:r>
              <a:rPr lang="en-US" sz="1600"/>
              <a:t>Objective Measures</a:t>
            </a:r>
            <a:endParaRPr lang="en-IN" sz="1600"/>
          </a:p>
          <a:p>
            <a:pPr marL="285750" indent="-285750" algn="l">
              <a:buSzPts val="1100"/>
              <a:buFont typeface="Arial"/>
              <a:buChar char="•"/>
            </a:pPr>
            <a:r>
              <a:rPr lang="en-US" sz="1600"/>
              <a:t>User engagement</a:t>
            </a:r>
          </a:p>
          <a:p>
            <a:pPr marL="285750" indent="-285750" algn="l">
              <a:buSzPts val="1100"/>
              <a:buFont typeface="Arial"/>
              <a:buChar char="•"/>
            </a:pPr>
            <a:r>
              <a:rPr lang="en-US" sz="1600"/>
              <a:t>Adoption rate</a:t>
            </a:r>
          </a:p>
          <a:p>
            <a:pPr marL="285750" indent="-285750" algn="l">
              <a:buSzPts val="1100"/>
              <a:buFont typeface="Arial"/>
              <a:buChar char="•"/>
            </a:pPr>
            <a:r>
              <a:rPr lang="en-US" sz="1600"/>
              <a:t>Task completion rate</a:t>
            </a:r>
          </a:p>
          <a:p>
            <a:pPr marL="285750" indent="-285750" algn="l">
              <a:buSzPts val="1100"/>
              <a:buFont typeface="Arial"/>
              <a:buChar char="•"/>
            </a:pPr>
            <a:r>
              <a:rPr lang="en-US" sz="1600"/>
              <a:t>Accuracy</a:t>
            </a:r>
          </a:p>
          <a:p>
            <a:pPr marL="285750" indent="-285750" algn="l">
              <a:buSzPts val="1100"/>
              <a:buFont typeface="Arial"/>
              <a:buChar char="•"/>
            </a:pPr>
            <a:r>
              <a:rPr lang="en-US" sz="1600"/>
              <a:t>Feedback and reviews</a:t>
            </a:r>
          </a:p>
          <a:p>
            <a:pPr marL="285750" indent="-285750" algn="l">
              <a:buSzPts val="1100"/>
              <a:buFont typeface="Arial"/>
              <a:buChar char="•"/>
            </a:pPr>
            <a:endParaRPr lang="en-US"/>
          </a:p>
          <a:p>
            <a:pPr marL="285750" indent="-285750" algn="l">
              <a:buSzPts val="1100"/>
              <a:buFont typeface="Arial"/>
              <a:buChar char="•"/>
            </a:pPr>
            <a:endParaRPr lang="en-US"/>
          </a:p>
        </p:txBody>
      </p:sp>
      <p:pic>
        <p:nvPicPr>
          <p:cNvPr id="3845" name="Google Shape;3845;p51"/>
          <p:cNvPicPr preferRelativeResize="0"/>
          <p:nvPr/>
        </p:nvPicPr>
        <p:blipFill rotWithShape="1">
          <a:blip r:embed="rId3">
            <a:alphaModFix/>
          </a:blip>
          <a:srcRect l="22984" r="9214"/>
          <a:stretch/>
        </p:blipFill>
        <p:spPr>
          <a:xfrm>
            <a:off x="464513" y="1181741"/>
            <a:ext cx="3378399" cy="3321976"/>
          </a:xfrm>
          <a:prstGeom prst="rect">
            <a:avLst/>
          </a:prstGeom>
          <a:noFill/>
          <a:ln>
            <a:noFill/>
          </a:ln>
        </p:spPr>
      </p:pic>
      <p:sp>
        <p:nvSpPr>
          <p:cNvPr id="3846" name="Google Shape;3846;p51"/>
          <p:cNvSpPr/>
          <p:nvPr/>
        </p:nvSpPr>
        <p:spPr>
          <a:xfrm rot="2103196">
            <a:off x="4220543" y="1864100"/>
            <a:ext cx="783946" cy="1139418"/>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3"/>
        <p:cNvGrpSpPr/>
        <p:nvPr/>
      </p:nvGrpSpPr>
      <p:grpSpPr>
        <a:xfrm>
          <a:off x="0" y="0"/>
          <a:ext cx="0" cy="0"/>
          <a:chOff x="0" y="0"/>
          <a:chExt cx="0" cy="0"/>
        </a:xfrm>
      </p:grpSpPr>
      <p:sp>
        <p:nvSpPr>
          <p:cNvPr id="3874" name="Google Shape;3874;p53"/>
          <p:cNvSpPr/>
          <p:nvPr/>
        </p:nvSpPr>
        <p:spPr>
          <a:xfrm>
            <a:off x="4988300" y="1452450"/>
            <a:ext cx="2102400" cy="3175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r>
              <a:rPr lang="en"/>
              <a:t>PERFORMANCE MEASURE</a:t>
            </a:r>
            <a:endParaRPr lang="en-US"/>
          </a:p>
        </p:txBody>
      </p:sp>
      <p:sp>
        <p:nvSpPr>
          <p:cNvPr id="3876" name="Google Shape;3876;p53"/>
          <p:cNvSpPr txBox="1">
            <a:spLocks noGrp="1"/>
          </p:cNvSpPr>
          <p:nvPr>
            <p:ph type="subTitle" idx="1"/>
          </p:nvPr>
        </p:nvSpPr>
        <p:spPr>
          <a:xfrm>
            <a:off x="948113" y="1927425"/>
            <a:ext cx="2849321" cy="1954063"/>
          </a:xfrm>
          <a:prstGeom prst="rect">
            <a:avLst/>
          </a:prstGeom>
        </p:spPr>
        <p:txBody>
          <a:bodyPr spcFirstLastPara="1" wrap="square" lIns="91425" tIns="91425" rIns="91425" bIns="91425" anchor="t" anchorCtr="0">
            <a:noAutofit/>
          </a:bodyPr>
          <a:lstStyle/>
          <a:p>
            <a:pPr marL="0" indent="0">
              <a:buClr>
                <a:schemeClr val="dk1"/>
              </a:buClr>
              <a:buSzPts val="1100"/>
            </a:pPr>
            <a:r>
              <a:rPr lang="en-US" sz="1600"/>
              <a:t>Subjective measures</a:t>
            </a:r>
            <a:endParaRPr lang="en-US"/>
          </a:p>
          <a:p>
            <a:pPr marL="285750" indent="-285750">
              <a:buSzPts val="1100"/>
              <a:buFont typeface="Arial"/>
              <a:buChar char="•"/>
            </a:pPr>
            <a:r>
              <a:rPr lang="en-US" sz="1600"/>
              <a:t>User satisfaction</a:t>
            </a:r>
          </a:p>
          <a:p>
            <a:pPr marL="285750" indent="-285750">
              <a:buSzPts val="1100"/>
              <a:buFont typeface="Arial"/>
              <a:buChar char="•"/>
            </a:pPr>
            <a:r>
              <a:rPr lang="en-US" sz="1600"/>
              <a:t>User experience</a:t>
            </a:r>
          </a:p>
          <a:p>
            <a:pPr marL="285750" indent="-285750">
              <a:buSzPts val="1100"/>
              <a:buFont typeface="Arial"/>
              <a:buChar char="•"/>
            </a:pPr>
            <a:r>
              <a:rPr lang="en-US" sz="1600"/>
              <a:t>Perceived ease of use</a:t>
            </a:r>
          </a:p>
          <a:p>
            <a:pPr marL="285750" indent="-285750">
              <a:buSzPts val="1100"/>
              <a:buFont typeface="Arial"/>
              <a:buChar char="•"/>
            </a:pPr>
            <a:r>
              <a:rPr lang="en-US" sz="1600"/>
              <a:t>Usability</a:t>
            </a:r>
          </a:p>
          <a:p>
            <a:pPr marL="285750" indent="-285750">
              <a:buSzPts val="1100"/>
              <a:buFont typeface="Arial"/>
              <a:buChar char="•"/>
            </a:pPr>
            <a:r>
              <a:rPr lang="en-US" sz="1600"/>
              <a:t>User feedback</a:t>
            </a:r>
          </a:p>
          <a:p>
            <a:pPr marL="285750" indent="-285750">
              <a:buSzPts val="1100"/>
              <a:buFont typeface="Arial"/>
              <a:buChar char="•"/>
            </a:pPr>
            <a:endParaRPr lang="en-US" sz="1600"/>
          </a:p>
          <a:p>
            <a:pPr marL="285750" indent="-285750">
              <a:buSzPts val="1100"/>
              <a:buFont typeface="Arial"/>
              <a:buChar char="•"/>
            </a:pPr>
            <a:endParaRPr lang="en-US" sz="1600"/>
          </a:p>
        </p:txBody>
      </p:sp>
      <p:pic>
        <p:nvPicPr>
          <p:cNvPr id="3877" name="Google Shape;3877;p53"/>
          <p:cNvPicPr preferRelativeResize="0"/>
          <p:nvPr/>
        </p:nvPicPr>
        <p:blipFill rotWithShape="1">
          <a:blip r:embed="rId3">
            <a:alphaModFix/>
          </a:blip>
          <a:srcRect l="13076" r="18350"/>
          <a:stretch/>
        </p:blipFill>
        <p:spPr>
          <a:xfrm>
            <a:off x="5245275" y="1129955"/>
            <a:ext cx="3257524" cy="3102771"/>
          </a:xfrm>
          <a:prstGeom prst="rect">
            <a:avLst/>
          </a:prstGeom>
          <a:noFill/>
          <a:ln>
            <a:noFill/>
          </a:ln>
        </p:spPr>
      </p:pic>
      <p:grpSp>
        <p:nvGrpSpPr>
          <p:cNvPr id="3878" name="Google Shape;3878;p53"/>
          <p:cNvGrpSpPr/>
          <p:nvPr/>
        </p:nvGrpSpPr>
        <p:grpSpPr>
          <a:xfrm flipH="1">
            <a:off x="3835196" y="2044848"/>
            <a:ext cx="862637" cy="1394008"/>
            <a:chOff x="1230225" y="275400"/>
            <a:chExt cx="1951225" cy="3153150"/>
          </a:xfrm>
        </p:grpSpPr>
        <p:sp>
          <p:nvSpPr>
            <p:cNvPr id="3879" name="Google Shape;3879;p53"/>
            <p:cNvSpPr/>
            <p:nvPr/>
          </p:nvSpPr>
          <p:spPr>
            <a:xfrm>
              <a:off x="1230225" y="275400"/>
              <a:ext cx="1951225" cy="3153150"/>
            </a:xfrm>
            <a:custGeom>
              <a:avLst/>
              <a:gdLst/>
              <a:ahLst/>
              <a:cxnLst/>
              <a:rect l="l" t="t" r="r" b="b"/>
              <a:pathLst>
                <a:path w="78049" h="126126" extrusionOk="0">
                  <a:moveTo>
                    <a:pt x="31528" y="493"/>
                  </a:moveTo>
                  <a:cubicBezTo>
                    <a:pt x="31756" y="493"/>
                    <a:pt x="31973" y="551"/>
                    <a:pt x="32190" y="677"/>
                  </a:cubicBezTo>
                  <a:cubicBezTo>
                    <a:pt x="32393" y="790"/>
                    <a:pt x="32612" y="872"/>
                    <a:pt x="32845" y="872"/>
                  </a:cubicBezTo>
                  <a:cubicBezTo>
                    <a:pt x="32957" y="872"/>
                    <a:pt x="33072" y="854"/>
                    <a:pt x="33191" y="811"/>
                  </a:cubicBezTo>
                  <a:cubicBezTo>
                    <a:pt x="33210" y="804"/>
                    <a:pt x="33230" y="802"/>
                    <a:pt x="33251" y="802"/>
                  </a:cubicBezTo>
                  <a:cubicBezTo>
                    <a:pt x="33342" y="802"/>
                    <a:pt x="33449" y="850"/>
                    <a:pt x="33557" y="877"/>
                  </a:cubicBezTo>
                  <a:cubicBezTo>
                    <a:pt x="33524" y="1645"/>
                    <a:pt x="33524" y="2412"/>
                    <a:pt x="33424" y="3146"/>
                  </a:cubicBezTo>
                  <a:cubicBezTo>
                    <a:pt x="33291" y="4313"/>
                    <a:pt x="33291" y="5447"/>
                    <a:pt x="33391" y="6615"/>
                  </a:cubicBezTo>
                  <a:cubicBezTo>
                    <a:pt x="33391" y="6682"/>
                    <a:pt x="33391" y="6748"/>
                    <a:pt x="33391" y="6915"/>
                  </a:cubicBezTo>
                  <a:cubicBezTo>
                    <a:pt x="33224" y="6815"/>
                    <a:pt x="33124" y="6715"/>
                    <a:pt x="33057" y="6615"/>
                  </a:cubicBezTo>
                  <a:cubicBezTo>
                    <a:pt x="32523" y="6014"/>
                    <a:pt x="32123" y="5314"/>
                    <a:pt x="31923" y="4513"/>
                  </a:cubicBezTo>
                  <a:cubicBezTo>
                    <a:pt x="31623" y="3312"/>
                    <a:pt x="31289" y="2078"/>
                    <a:pt x="30989" y="877"/>
                  </a:cubicBezTo>
                  <a:cubicBezTo>
                    <a:pt x="30956" y="777"/>
                    <a:pt x="30956" y="711"/>
                    <a:pt x="30922" y="611"/>
                  </a:cubicBezTo>
                  <a:cubicBezTo>
                    <a:pt x="31136" y="534"/>
                    <a:pt x="31336" y="493"/>
                    <a:pt x="31528" y="493"/>
                  </a:cubicBezTo>
                  <a:close/>
                  <a:moveTo>
                    <a:pt x="37827" y="3779"/>
                  </a:moveTo>
                  <a:cubicBezTo>
                    <a:pt x="37894" y="3813"/>
                    <a:pt x="37927" y="3813"/>
                    <a:pt x="37994" y="3813"/>
                  </a:cubicBezTo>
                  <a:cubicBezTo>
                    <a:pt x="37961" y="3980"/>
                    <a:pt x="37927" y="4113"/>
                    <a:pt x="37894" y="4246"/>
                  </a:cubicBezTo>
                  <a:cubicBezTo>
                    <a:pt x="37861" y="4580"/>
                    <a:pt x="37961" y="4713"/>
                    <a:pt x="38294" y="4713"/>
                  </a:cubicBezTo>
                  <a:cubicBezTo>
                    <a:pt x="38337" y="4708"/>
                    <a:pt x="38378" y="4705"/>
                    <a:pt x="38416" y="4705"/>
                  </a:cubicBezTo>
                  <a:cubicBezTo>
                    <a:pt x="38614" y="4705"/>
                    <a:pt x="38749" y="4779"/>
                    <a:pt x="38861" y="4947"/>
                  </a:cubicBezTo>
                  <a:cubicBezTo>
                    <a:pt x="39161" y="5247"/>
                    <a:pt x="39195" y="5381"/>
                    <a:pt x="38961" y="5781"/>
                  </a:cubicBezTo>
                  <a:cubicBezTo>
                    <a:pt x="38728" y="6248"/>
                    <a:pt x="38728" y="6248"/>
                    <a:pt x="38961" y="6715"/>
                  </a:cubicBezTo>
                  <a:cubicBezTo>
                    <a:pt x="38594" y="7549"/>
                    <a:pt x="37060" y="9250"/>
                    <a:pt x="36393" y="9617"/>
                  </a:cubicBezTo>
                  <a:cubicBezTo>
                    <a:pt x="37027" y="7682"/>
                    <a:pt x="37694" y="5814"/>
                    <a:pt x="37827" y="3779"/>
                  </a:cubicBezTo>
                  <a:close/>
                  <a:moveTo>
                    <a:pt x="27453" y="1745"/>
                  </a:moveTo>
                  <a:cubicBezTo>
                    <a:pt x="27720" y="2479"/>
                    <a:pt x="27820" y="3179"/>
                    <a:pt x="27920" y="3913"/>
                  </a:cubicBezTo>
                  <a:cubicBezTo>
                    <a:pt x="28120" y="5481"/>
                    <a:pt x="28320" y="7015"/>
                    <a:pt x="28521" y="8583"/>
                  </a:cubicBezTo>
                  <a:cubicBezTo>
                    <a:pt x="28654" y="9383"/>
                    <a:pt x="28921" y="10117"/>
                    <a:pt x="29221" y="10851"/>
                  </a:cubicBezTo>
                  <a:cubicBezTo>
                    <a:pt x="29388" y="11185"/>
                    <a:pt x="29488" y="11518"/>
                    <a:pt x="29588" y="11885"/>
                  </a:cubicBezTo>
                  <a:cubicBezTo>
                    <a:pt x="29121" y="11318"/>
                    <a:pt x="28754" y="10718"/>
                    <a:pt x="28387" y="10117"/>
                  </a:cubicBezTo>
                  <a:cubicBezTo>
                    <a:pt x="28287" y="9884"/>
                    <a:pt x="28187" y="9650"/>
                    <a:pt x="28054" y="9450"/>
                  </a:cubicBezTo>
                  <a:cubicBezTo>
                    <a:pt x="27620" y="8816"/>
                    <a:pt x="27520" y="8116"/>
                    <a:pt x="27553" y="7382"/>
                  </a:cubicBezTo>
                  <a:cubicBezTo>
                    <a:pt x="27620" y="6248"/>
                    <a:pt x="27486" y="5180"/>
                    <a:pt x="27253" y="4080"/>
                  </a:cubicBezTo>
                  <a:cubicBezTo>
                    <a:pt x="27186" y="3713"/>
                    <a:pt x="27153" y="3312"/>
                    <a:pt x="27120" y="2946"/>
                  </a:cubicBezTo>
                  <a:cubicBezTo>
                    <a:pt x="27086" y="2479"/>
                    <a:pt x="27186" y="2145"/>
                    <a:pt x="27453" y="1745"/>
                  </a:cubicBezTo>
                  <a:close/>
                  <a:moveTo>
                    <a:pt x="35708" y="942"/>
                  </a:moveTo>
                  <a:cubicBezTo>
                    <a:pt x="35725" y="942"/>
                    <a:pt x="35742" y="943"/>
                    <a:pt x="35759" y="944"/>
                  </a:cubicBezTo>
                  <a:cubicBezTo>
                    <a:pt x="35959" y="944"/>
                    <a:pt x="36126" y="1011"/>
                    <a:pt x="36193" y="1211"/>
                  </a:cubicBezTo>
                  <a:cubicBezTo>
                    <a:pt x="36293" y="1478"/>
                    <a:pt x="36393" y="1745"/>
                    <a:pt x="36393" y="2045"/>
                  </a:cubicBezTo>
                  <a:cubicBezTo>
                    <a:pt x="36460" y="2912"/>
                    <a:pt x="36560" y="3046"/>
                    <a:pt x="37427" y="3079"/>
                  </a:cubicBezTo>
                  <a:cubicBezTo>
                    <a:pt x="37494" y="3079"/>
                    <a:pt x="37560" y="3079"/>
                    <a:pt x="37627" y="3112"/>
                  </a:cubicBezTo>
                  <a:cubicBezTo>
                    <a:pt x="37527" y="3646"/>
                    <a:pt x="37427" y="4180"/>
                    <a:pt x="37327" y="4680"/>
                  </a:cubicBezTo>
                  <a:cubicBezTo>
                    <a:pt x="37260" y="5214"/>
                    <a:pt x="37193" y="5714"/>
                    <a:pt x="37093" y="6215"/>
                  </a:cubicBezTo>
                  <a:cubicBezTo>
                    <a:pt x="36693" y="7982"/>
                    <a:pt x="36026" y="9650"/>
                    <a:pt x="35192" y="11251"/>
                  </a:cubicBezTo>
                  <a:cubicBezTo>
                    <a:pt x="34858" y="11885"/>
                    <a:pt x="34391" y="12452"/>
                    <a:pt x="33858" y="12919"/>
                  </a:cubicBezTo>
                  <a:cubicBezTo>
                    <a:pt x="33758" y="12986"/>
                    <a:pt x="33624" y="13053"/>
                    <a:pt x="33457" y="13086"/>
                  </a:cubicBezTo>
                  <a:cubicBezTo>
                    <a:pt x="33524" y="12953"/>
                    <a:pt x="33591" y="12786"/>
                    <a:pt x="33691" y="12652"/>
                  </a:cubicBezTo>
                  <a:cubicBezTo>
                    <a:pt x="34491" y="11518"/>
                    <a:pt x="34625" y="10284"/>
                    <a:pt x="34291" y="8983"/>
                  </a:cubicBezTo>
                  <a:cubicBezTo>
                    <a:pt x="33958" y="7515"/>
                    <a:pt x="33658" y="6081"/>
                    <a:pt x="33624" y="4613"/>
                  </a:cubicBezTo>
                  <a:cubicBezTo>
                    <a:pt x="33591" y="3913"/>
                    <a:pt x="33658" y="3246"/>
                    <a:pt x="33724" y="2545"/>
                  </a:cubicBezTo>
                  <a:cubicBezTo>
                    <a:pt x="33724" y="2145"/>
                    <a:pt x="33791" y="1711"/>
                    <a:pt x="33824" y="1278"/>
                  </a:cubicBezTo>
                  <a:cubicBezTo>
                    <a:pt x="34125" y="1411"/>
                    <a:pt x="34225" y="1578"/>
                    <a:pt x="34158" y="1845"/>
                  </a:cubicBezTo>
                  <a:cubicBezTo>
                    <a:pt x="34125" y="2145"/>
                    <a:pt x="34024" y="2445"/>
                    <a:pt x="34258" y="2779"/>
                  </a:cubicBezTo>
                  <a:cubicBezTo>
                    <a:pt x="34525" y="2512"/>
                    <a:pt x="34558" y="2245"/>
                    <a:pt x="34592" y="1945"/>
                  </a:cubicBezTo>
                  <a:cubicBezTo>
                    <a:pt x="34656" y="1428"/>
                    <a:pt x="35190" y="942"/>
                    <a:pt x="35708" y="942"/>
                  </a:cubicBezTo>
                  <a:close/>
                  <a:moveTo>
                    <a:pt x="40529" y="8083"/>
                  </a:moveTo>
                  <a:cubicBezTo>
                    <a:pt x="40829" y="8483"/>
                    <a:pt x="40963" y="8983"/>
                    <a:pt x="40829" y="9417"/>
                  </a:cubicBezTo>
                  <a:cubicBezTo>
                    <a:pt x="40729" y="9850"/>
                    <a:pt x="40796" y="10184"/>
                    <a:pt x="41230" y="10384"/>
                  </a:cubicBezTo>
                  <a:cubicBezTo>
                    <a:pt x="40929" y="10918"/>
                    <a:pt x="39695" y="12452"/>
                    <a:pt x="38795" y="13353"/>
                  </a:cubicBezTo>
                  <a:cubicBezTo>
                    <a:pt x="38928" y="11385"/>
                    <a:pt x="39528" y="9684"/>
                    <a:pt x="40529" y="8083"/>
                  </a:cubicBezTo>
                  <a:close/>
                  <a:moveTo>
                    <a:pt x="22905" y="8513"/>
                  </a:moveTo>
                  <a:cubicBezTo>
                    <a:pt x="22931" y="8513"/>
                    <a:pt x="22957" y="8514"/>
                    <a:pt x="22983" y="8516"/>
                  </a:cubicBezTo>
                  <a:cubicBezTo>
                    <a:pt x="23061" y="8527"/>
                    <a:pt x="23135" y="8531"/>
                    <a:pt x="23207" y="8531"/>
                  </a:cubicBezTo>
                  <a:cubicBezTo>
                    <a:pt x="23350" y="8531"/>
                    <a:pt x="23484" y="8516"/>
                    <a:pt x="23617" y="8516"/>
                  </a:cubicBezTo>
                  <a:cubicBezTo>
                    <a:pt x="23917" y="8550"/>
                    <a:pt x="24051" y="8683"/>
                    <a:pt x="24084" y="8983"/>
                  </a:cubicBezTo>
                  <a:cubicBezTo>
                    <a:pt x="24151" y="9717"/>
                    <a:pt x="24384" y="10351"/>
                    <a:pt x="24751" y="10918"/>
                  </a:cubicBezTo>
                  <a:cubicBezTo>
                    <a:pt x="25051" y="11452"/>
                    <a:pt x="25385" y="11985"/>
                    <a:pt x="25685" y="12519"/>
                  </a:cubicBezTo>
                  <a:cubicBezTo>
                    <a:pt x="26052" y="13153"/>
                    <a:pt x="26286" y="13787"/>
                    <a:pt x="26352" y="14587"/>
                  </a:cubicBezTo>
                  <a:cubicBezTo>
                    <a:pt x="26119" y="14454"/>
                    <a:pt x="25952" y="14354"/>
                    <a:pt x="25819" y="14254"/>
                  </a:cubicBezTo>
                  <a:cubicBezTo>
                    <a:pt x="25618" y="14154"/>
                    <a:pt x="25518" y="14020"/>
                    <a:pt x="25452" y="13787"/>
                  </a:cubicBezTo>
                  <a:cubicBezTo>
                    <a:pt x="25318" y="13320"/>
                    <a:pt x="25285" y="13320"/>
                    <a:pt x="24751" y="13286"/>
                  </a:cubicBezTo>
                  <a:cubicBezTo>
                    <a:pt x="24584" y="13286"/>
                    <a:pt x="24451" y="13253"/>
                    <a:pt x="24251" y="13220"/>
                  </a:cubicBezTo>
                  <a:cubicBezTo>
                    <a:pt x="24284" y="12953"/>
                    <a:pt x="24318" y="12686"/>
                    <a:pt x="24384" y="12452"/>
                  </a:cubicBezTo>
                  <a:cubicBezTo>
                    <a:pt x="24384" y="12386"/>
                    <a:pt x="24418" y="12286"/>
                    <a:pt x="24451" y="12219"/>
                  </a:cubicBezTo>
                  <a:cubicBezTo>
                    <a:pt x="24584" y="11618"/>
                    <a:pt x="24318" y="11285"/>
                    <a:pt x="23617" y="11185"/>
                  </a:cubicBezTo>
                  <a:cubicBezTo>
                    <a:pt x="23584" y="11051"/>
                    <a:pt x="23584" y="10885"/>
                    <a:pt x="23584" y="10718"/>
                  </a:cubicBezTo>
                  <a:cubicBezTo>
                    <a:pt x="23554" y="10153"/>
                    <a:pt x="23154" y="9801"/>
                    <a:pt x="22643" y="9801"/>
                  </a:cubicBezTo>
                  <a:cubicBezTo>
                    <a:pt x="22580" y="9801"/>
                    <a:pt x="22515" y="9806"/>
                    <a:pt x="22450" y="9817"/>
                  </a:cubicBezTo>
                  <a:cubicBezTo>
                    <a:pt x="22416" y="9850"/>
                    <a:pt x="22383" y="9850"/>
                    <a:pt x="22349" y="9850"/>
                  </a:cubicBezTo>
                  <a:cubicBezTo>
                    <a:pt x="22248" y="9891"/>
                    <a:pt x="22147" y="9956"/>
                    <a:pt x="22045" y="9956"/>
                  </a:cubicBezTo>
                  <a:cubicBezTo>
                    <a:pt x="21980" y="9956"/>
                    <a:pt x="21915" y="9929"/>
                    <a:pt x="21849" y="9850"/>
                  </a:cubicBezTo>
                  <a:cubicBezTo>
                    <a:pt x="21716" y="9684"/>
                    <a:pt x="21716" y="9283"/>
                    <a:pt x="21882" y="9083"/>
                  </a:cubicBezTo>
                  <a:cubicBezTo>
                    <a:pt x="22166" y="8769"/>
                    <a:pt x="22478" y="8513"/>
                    <a:pt x="22905" y="8513"/>
                  </a:cubicBezTo>
                  <a:close/>
                  <a:moveTo>
                    <a:pt x="30288" y="811"/>
                  </a:moveTo>
                  <a:lnTo>
                    <a:pt x="30288" y="811"/>
                  </a:lnTo>
                  <a:cubicBezTo>
                    <a:pt x="30455" y="2245"/>
                    <a:pt x="30389" y="3646"/>
                    <a:pt x="30222" y="5080"/>
                  </a:cubicBezTo>
                  <a:cubicBezTo>
                    <a:pt x="30055" y="6148"/>
                    <a:pt x="30055" y="7215"/>
                    <a:pt x="30255" y="8283"/>
                  </a:cubicBezTo>
                  <a:cubicBezTo>
                    <a:pt x="30489" y="9517"/>
                    <a:pt x="30689" y="10751"/>
                    <a:pt x="30889" y="11985"/>
                  </a:cubicBezTo>
                  <a:cubicBezTo>
                    <a:pt x="31022" y="12786"/>
                    <a:pt x="30989" y="13620"/>
                    <a:pt x="30822" y="14387"/>
                  </a:cubicBezTo>
                  <a:cubicBezTo>
                    <a:pt x="30789" y="14587"/>
                    <a:pt x="30722" y="14754"/>
                    <a:pt x="30655" y="14921"/>
                  </a:cubicBezTo>
                  <a:lnTo>
                    <a:pt x="30555" y="14921"/>
                  </a:lnTo>
                  <a:cubicBezTo>
                    <a:pt x="30489" y="14554"/>
                    <a:pt x="30422" y="14220"/>
                    <a:pt x="30389" y="13853"/>
                  </a:cubicBezTo>
                  <a:cubicBezTo>
                    <a:pt x="30288" y="12886"/>
                    <a:pt x="30022" y="11919"/>
                    <a:pt x="29655" y="10985"/>
                  </a:cubicBezTo>
                  <a:cubicBezTo>
                    <a:pt x="29154" y="9717"/>
                    <a:pt x="28887" y="8383"/>
                    <a:pt x="28721" y="7048"/>
                  </a:cubicBezTo>
                  <a:cubicBezTo>
                    <a:pt x="28521" y="5647"/>
                    <a:pt x="28287" y="4280"/>
                    <a:pt x="28020" y="2879"/>
                  </a:cubicBezTo>
                  <a:cubicBezTo>
                    <a:pt x="27953" y="2378"/>
                    <a:pt x="27753" y="1911"/>
                    <a:pt x="27620" y="1378"/>
                  </a:cubicBezTo>
                  <a:cubicBezTo>
                    <a:pt x="27664" y="1289"/>
                    <a:pt x="27738" y="1244"/>
                    <a:pt x="27832" y="1244"/>
                  </a:cubicBezTo>
                  <a:cubicBezTo>
                    <a:pt x="27879" y="1244"/>
                    <a:pt x="27931" y="1255"/>
                    <a:pt x="27987" y="1278"/>
                  </a:cubicBezTo>
                  <a:cubicBezTo>
                    <a:pt x="28254" y="1378"/>
                    <a:pt x="28521" y="1478"/>
                    <a:pt x="28721" y="1745"/>
                  </a:cubicBezTo>
                  <a:cubicBezTo>
                    <a:pt x="28854" y="1911"/>
                    <a:pt x="28988" y="2012"/>
                    <a:pt x="29154" y="2145"/>
                  </a:cubicBezTo>
                  <a:cubicBezTo>
                    <a:pt x="29588" y="1711"/>
                    <a:pt x="29621" y="1011"/>
                    <a:pt x="30288" y="811"/>
                  </a:cubicBezTo>
                  <a:close/>
                  <a:moveTo>
                    <a:pt x="39357" y="6913"/>
                  </a:moveTo>
                  <a:cubicBezTo>
                    <a:pt x="39812" y="6913"/>
                    <a:pt x="40008" y="7263"/>
                    <a:pt x="40296" y="7582"/>
                  </a:cubicBezTo>
                  <a:cubicBezTo>
                    <a:pt x="40095" y="7949"/>
                    <a:pt x="39895" y="8349"/>
                    <a:pt x="39695" y="8683"/>
                  </a:cubicBezTo>
                  <a:cubicBezTo>
                    <a:pt x="38995" y="9750"/>
                    <a:pt x="38761" y="10951"/>
                    <a:pt x="38594" y="12185"/>
                  </a:cubicBezTo>
                  <a:cubicBezTo>
                    <a:pt x="38528" y="12719"/>
                    <a:pt x="38461" y="13286"/>
                    <a:pt x="38361" y="13820"/>
                  </a:cubicBezTo>
                  <a:cubicBezTo>
                    <a:pt x="38294" y="14120"/>
                    <a:pt x="38227" y="14420"/>
                    <a:pt x="38127" y="14687"/>
                  </a:cubicBezTo>
                  <a:cubicBezTo>
                    <a:pt x="37994" y="15021"/>
                    <a:pt x="37827" y="15321"/>
                    <a:pt x="37694" y="15655"/>
                  </a:cubicBezTo>
                  <a:cubicBezTo>
                    <a:pt x="37293" y="15688"/>
                    <a:pt x="36893" y="15721"/>
                    <a:pt x="36493" y="15755"/>
                  </a:cubicBezTo>
                  <a:cubicBezTo>
                    <a:pt x="36493" y="15655"/>
                    <a:pt x="36526" y="15555"/>
                    <a:pt x="36526" y="15421"/>
                  </a:cubicBezTo>
                  <a:cubicBezTo>
                    <a:pt x="36593" y="14821"/>
                    <a:pt x="36726" y="14254"/>
                    <a:pt x="36760" y="13653"/>
                  </a:cubicBezTo>
                  <a:cubicBezTo>
                    <a:pt x="36793" y="12386"/>
                    <a:pt x="37027" y="11185"/>
                    <a:pt x="37594" y="10051"/>
                  </a:cubicBezTo>
                  <a:cubicBezTo>
                    <a:pt x="37827" y="9550"/>
                    <a:pt x="37927" y="9050"/>
                    <a:pt x="38127" y="8516"/>
                  </a:cubicBezTo>
                  <a:cubicBezTo>
                    <a:pt x="38127" y="8449"/>
                    <a:pt x="38194" y="8383"/>
                    <a:pt x="38227" y="8316"/>
                  </a:cubicBezTo>
                  <a:cubicBezTo>
                    <a:pt x="38594" y="7849"/>
                    <a:pt x="38928" y="7382"/>
                    <a:pt x="39295" y="6915"/>
                  </a:cubicBezTo>
                  <a:cubicBezTo>
                    <a:pt x="39316" y="6914"/>
                    <a:pt x="39337" y="6913"/>
                    <a:pt x="39357" y="6913"/>
                  </a:cubicBezTo>
                  <a:close/>
                  <a:moveTo>
                    <a:pt x="27853" y="9984"/>
                  </a:moveTo>
                  <a:cubicBezTo>
                    <a:pt x="28287" y="10684"/>
                    <a:pt x="28721" y="11385"/>
                    <a:pt x="29188" y="12085"/>
                  </a:cubicBezTo>
                  <a:cubicBezTo>
                    <a:pt x="29188" y="12119"/>
                    <a:pt x="29188" y="12119"/>
                    <a:pt x="29221" y="12152"/>
                  </a:cubicBezTo>
                  <a:cubicBezTo>
                    <a:pt x="29955" y="12886"/>
                    <a:pt x="30088" y="13853"/>
                    <a:pt x="30155" y="14854"/>
                  </a:cubicBezTo>
                  <a:cubicBezTo>
                    <a:pt x="30155" y="15188"/>
                    <a:pt x="30188" y="15488"/>
                    <a:pt x="30222" y="15855"/>
                  </a:cubicBezTo>
                  <a:cubicBezTo>
                    <a:pt x="29755" y="15454"/>
                    <a:pt x="29321" y="15088"/>
                    <a:pt x="28954" y="14721"/>
                  </a:cubicBezTo>
                  <a:cubicBezTo>
                    <a:pt x="28754" y="14520"/>
                    <a:pt x="28621" y="14254"/>
                    <a:pt x="28487" y="13987"/>
                  </a:cubicBezTo>
                  <a:cubicBezTo>
                    <a:pt x="28420" y="13820"/>
                    <a:pt x="28420" y="13687"/>
                    <a:pt x="28554" y="13486"/>
                  </a:cubicBezTo>
                  <a:cubicBezTo>
                    <a:pt x="28721" y="13186"/>
                    <a:pt x="28654" y="12786"/>
                    <a:pt x="28554" y="12452"/>
                  </a:cubicBezTo>
                  <a:cubicBezTo>
                    <a:pt x="28420" y="12085"/>
                    <a:pt x="28287" y="11752"/>
                    <a:pt x="28154" y="11385"/>
                  </a:cubicBezTo>
                  <a:cubicBezTo>
                    <a:pt x="28020" y="10951"/>
                    <a:pt x="27887" y="10484"/>
                    <a:pt x="27753" y="10017"/>
                  </a:cubicBezTo>
                  <a:cubicBezTo>
                    <a:pt x="27787" y="9984"/>
                    <a:pt x="27820" y="9984"/>
                    <a:pt x="27853" y="9984"/>
                  </a:cubicBezTo>
                  <a:close/>
                  <a:moveTo>
                    <a:pt x="41597" y="10584"/>
                  </a:moveTo>
                  <a:cubicBezTo>
                    <a:pt x="41897" y="10885"/>
                    <a:pt x="41930" y="11018"/>
                    <a:pt x="41697" y="11352"/>
                  </a:cubicBezTo>
                  <a:cubicBezTo>
                    <a:pt x="41563" y="11552"/>
                    <a:pt x="41463" y="11718"/>
                    <a:pt x="41396" y="11919"/>
                  </a:cubicBezTo>
                  <a:cubicBezTo>
                    <a:pt x="41263" y="12352"/>
                    <a:pt x="41330" y="12486"/>
                    <a:pt x="41730" y="12686"/>
                  </a:cubicBezTo>
                  <a:cubicBezTo>
                    <a:pt x="41797" y="12753"/>
                    <a:pt x="41930" y="12786"/>
                    <a:pt x="42097" y="12886"/>
                  </a:cubicBezTo>
                  <a:cubicBezTo>
                    <a:pt x="41430" y="13987"/>
                    <a:pt x="40896" y="15088"/>
                    <a:pt x="40029" y="15988"/>
                  </a:cubicBezTo>
                  <a:cubicBezTo>
                    <a:pt x="39395" y="15888"/>
                    <a:pt x="38761" y="15788"/>
                    <a:pt x="38127" y="15655"/>
                  </a:cubicBezTo>
                  <a:cubicBezTo>
                    <a:pt x="38294" y="15088"/>
                    <a:pt x="38461" y="14554"/>
                    <a:pt x="38661" y="13987"/>
                  </a:cubicBezTo>
                  <a:cubicBezTo>
                    <a:pt x="38661" y="13920"/>
                    <a:pt x="38728" y="13853"/>
                    <a:pt x="38795" y="13787"/>
                  </a:cubicBezTo>
                  <a:cubicBezTo>
                    <a:pt x="39729" y="12719"/>
                    <a:pt x="40663" y="11652"/>
                    <a:pt x="41597" y="10584"/>
                  </a:cubicBezTo>
                  <a:close/>
                  <a:moveTo>
                    <a:pt x="30755" y="811"/>
                  </a:moveTo>
                  <a:cubicBezTo>
                    <a:pt x="30856" y="1211"/>
                    <a:pt x="30956" y="1611"/>
                    <a:pt x="31056" y="2012"/>
                  </a:cubicBezTo>
                  <a:cubicBezTo>
                    <a:pt x="31256" y="2879"/>
                    <a:pt x="31423" y="3779"/>
                    <a:pt x="31656" y="4647"/>
                  </a:cubicBezTo>
                  <a:cubicBezTo>
                    <a:pt x="31923" y="5614"/>
                    <a:pt x="32457" y="6415"/>
                    <a:pt x="33191" y="7082"/>
                  </a:cubicBezTo>
                  <a:cubicBezTo>
                    <a:pt x="33324" y="7215"/>
                    <a:pt x="33491" y="7415"/>
                    <a:pt x="33524" y="7616"/>
                  </a:cubicBezTo>
                  <a:cubicBezTo>
                    <a:pt x="33691" y="8383"/>
                    <a:pt x="33858" y="9150"/>
                    <a:pt x="33991" y="9951"/>
                  </a:cubicBezTo>
                  <a:cubicBezTo>
                    <a:pt x="34125" y="10684"/>
                    <a:pt x="33991" y="11385"/>
                    <a:pt x="33624" y="12019"/>
                  </a:cubicBezTo>
                  <a:cubicBezTo>
                    <a:pt x="33057" y="12953"/>
                    <a:pt x="32790" y="13953"/>
                    <a:pt x="32490" y="14987"/>
                  </a:cubicBezTo>
                  <a:cubicBezTo>
                    <a:pt x="32390" y="15421"/>
                    <a:pt x="32223" y="15688"/>
                    <a:pt x="31756" y="15788"/>
                  </a:cubicBezTo>
                  <a:cubicBezTo>
                    <a:pt x="31389" y="15888"/>
                    <a:pt x="31089" y="16155"/>
                    <a:pt x="30722" y="16322"/>
                  </a:cubicBezTo>
                  <a:cubicBezTo>
                    <a:pt x="30589" y="16122"/>
                    <a:pt x="30522" y="15821"/>
                    <a:pt x="30689" y="15588"/>
                  </a:cubicBezTo>
                  <a:cubicBezTo>
                    <a:pt x="31389" y="14354"/>
                    <a:pt x="31256" y="13053"/>
                    <a:pt x="31056" y="11752"/>
                  </a:cubicBezTo>
                  <a:cubicBezTo>
                    <a:pt x="30856" y="10284"/>
                    <a:pt x="30622" y="8850"/>
                    <a:pt x="30422" y="7382"/>
                  </a:cubicBezTo>
                  <a:cubicBezTo>
                    <a:pt x="30288" y="6448"/>
                    <a:pt x="30389" y="5514"/>
                    <a:pt x="30555" y="4580"/>
                  </a:cubicBezTo>
                  <a:cubicBezTo>
                    <a:pt x="30722" y="3446"/>
                    <a:pt x="30789" y="2345"/>
                    <a:pt x="30655" y="1211"/>
                  </a:cubicBezTo>
                  <a:cubicBezTo>
                    <a:pt x="30655" y="1078"/>
                    <a:pt x="30655" y="944"/>
                    <a:pt x="30655" y="844"/>
                  </a:cubicBezTo>
                  <a:cubicBezTo>
                    <a:pt x="30689" y="811"/>
                    <a:pt x="30722" y="811"/>
                    <a:pt x="30755" y="811"/>
                  </a:cubicBezTo>
                  <a:close/>
                  <a:moveTo>
                    <a:pt x="37694" y="9017"/>
                  </a:moveTo>
                  <a:lnTo>
                    <a:pt x="37694" y="9017"/>
                  </a:lnTo>
                  <a:cubicBezTo>
                    <a:pt x="37527" y="9383"/>
                    <a:pt x="37360" y="9784"/>
                    <a:pt x="37193" y="10151"/>
                  </a:cubicBezTo>
                  <a:cubicBezTo>
                    <a:pt x="36760" y="10951"/>
                    <a:pt x="36526" y="11819"/>
                    <a:pt x="36460" y="12753"/>
                  </a:cubicBezTo>
                  <a:cubicBezTo>
                    <a:pt x="36426" y="13420"/>
                    <a:pt x="36393" y="14087"/>
                    <a:pt x="36293" y="14754"/>
                  </a:cubicBezTo>
                  <a:cubicBezTo>
                    <a:pt x="36226" y="15154"/>
                    <a:pt x="36093" y="15555"/>
                    <a:pt x="35959" y="15955"/>
                  </a:cubicBezTo>
                  <a:cubicBezTo>
                    <a:pt x="35892" y="16288"/>
                    <a:pt x="35692" y="16489"/>
                    <a:pt x="35359" y="16622"/>
                  </a:cubicBezTo>
                  <a:cubicBezTo>
                    <a:pt x="35087" y="16183"/>
                    <a:pt x="34789" y="15914"/>
                    <a:pt x="34391" y="15914"/>
                  </a:cubicBezTo>
                  <a:cubicBezTo>
                    <a:pt x="34154" y="15914"/>
                    <a:pt x="33881" y="16010"/>
                    <a:pt x="33557" y="16222"/>
                  </a:cubicBezTo>
                  <a:cubicBezTo>
                    <a:pt x="33457" y="16088"/>
                    <a:pt x="33391" y="15921"/>
                    <a:pt x="33257" y="15788"/>
                  </a:cubicBezTo>
                  <a:cubicBezTo>
                    <a:pt x="33124" y="15688"/>
                    <a:pt x="32924" y="15621"/>
                    <a:pt x="32724" y="15521"/>
                  </a:cubicBezTo>
                  <a:cubicBezTo>
                    <a:pt x="32857" y="14954"/>
                    <a:pt x="32990" y="14387"/>
                    <a:pt x="33191" y="13820"/>
                  </a:cubicBezTo>
                  <a:cubicBezTo>
                    <a:pt x="33224" y="13653"/>
                    <a:pt x="33391" y="13553"/>
                    <a:pt x="33524" y="13453"/>
                  </a:cubicBezTo>
                  <a:cubicBezTo>
                    <a:pt x="34692" y="12819"/>
                    <a:pt x="35492" y="11819"/>
                    <a:pt x="35959" y="10584"/>
                  </a:cubicBezTo>
                  <a:cubicBezTo>
                    <a:pt x="35993" y="10451"/>
                    <a:pt x="36059" y="10317"/>
                    <a:pt x="36159" y="10217"/>
                  </a:cubicBezTo>
                  <a:cubicBezTo>
                    <a:pt x="36626" y="9784"/>
                    <a:pt x="37127" y="9417"/>
                    <a:pt x="37694" y="9017"/>
                  </a:cubicBezTo>
                  <a:close/>
                  <a:moveTo>
                    <a:pt x="24318" y="9017"/>
                  </a:moveTo>
                  <a:lnTo>
                    <a:pt x="24318" y="9017"/>
                  </a:lnTo>
                  <a:cubicBezTo>
                    <a:pt x="24484" y="9150"/>
                    <a:pt x="24551" y="9217"/>
                    <a:pt x="24651" y="9283"/>
                  </a:cubicBezTo>
                  <a:cubicBezTo>
                    <a:pt x="24951" y="9584"/>
                    <a:pt x="25285" y="9884"/>
                    <a:pt x="25585" y="10184"/>
                  </a:cubicBezTo>
                  <a:cubicBezTo>
                    <a:pt x="26019" y="10551"/>
                    <a:pt x="26386" y="11018"/>
                    <a:pt x="26519" y="11585"/>
                  </a:cubicBezTo>
                  <a:cubicBezTo>
                    <a:pt x="26986" y="13353"/>
                    <a:pt x="27486" y="15121"/>
                    <a:pt x="27787" y="17022"/>
                  </a:cubicBezTo>
                  <a:cubicBezTo>
                    <a:pt x="27186" y="16555"/>
                    <a:pt x="26953" y="15955"/>
                    <a:pt x="26819" y="15288"/>
                  </a:cubicBezTo>
                  <a:cubicBezTo>
                    <a:pt x="26486" y="13853"/>
                    <a:pt x="25985" y="12486"/>
                    <a:pt x="25218" y="11185"/>
                  </a:cubicBezTo>
                  <a:cubicBezTo>
                    <a:pt x="24918" y="10684"/>
                    <a:pt x="24684" y="10117"/>
                    <a:pt x="24451" y="9550"/>
                  </a:cubicBezTo>
                  <a:cubicBezTo>
                    <a:pt x="24384" y="9417"/>
                    <a:pt x="24384" y="9283"/>
                    <a:pt x="24318" y="9017"/>
                  </a:cubicBezTo>
                  <a:close/>
                  <a:moveTo>
                    <a:pt x="39895" y="16155"/>
                  </a:moveTo>
                  <a:lnTo>
                    <a:pt x="39895" y="16155"/>
                  </a:lnTo>
                  <a:cubicBezTo>
                    <a:pt x="39595" y="16889"/>
                    <a:pt x="39128" y="17356"/>
                    <a:pt x="38328" y="17389"/>
                  </a:cubicBezTo>
                  <a:cubicBezTo>
                    <a:pt x="38394" y="17022"/>
                    <a:pt x="38461" y="16722"/>
                    <a:pt x="38561" y="16388"/>
                  </a:cubicBezTo>
                  <a:cubicBezTo>
                    <a:pt x="38995" y="16322"/>
                    <a:pt x="39428" y="16255"/>
                    <a:pt x="39895" y="16155"/>
                  </a:cubicBezTo>
                  <a:close/>
                  <a:moveTo>
                    <a:pt x="43765" y="15221"/>
                  </a:moveTo>
                  <a:cubicBezTo>
                    <a:pt x="44132" y="15621"/>
                    <a:pt x="44165" y="16022"/>
                    <a:pt x="43798" y="16355"/>
                  </a:cubicBezTo>
                  <a:cubicBezTo>
                    <a:pt x="43398" y="16722"/>
                    <a:pt x="42964" y="17056"/>
                    <a:pt x="42531" y="17322"/>
                  </a:cubicBezTo>
                  <a:cubicBezTo>
                    <a:pt x="42164" y="17589"/>
                    <a:pt x="41730" y="17723"/>
                    <a:pt x="41330" y="17923"/>
                  </a:cubicBezTo>
                  <a:cubicBezTo>
                    <a:pt x="41296" y="17890"/>
                    <a:pt x="41263" y="17823"/>
                    <a:pt x="41230" y="17789"/>
                  </a:cubicBezTo>
                  <a:cubicBezTo>
                    <a:pt x="41597" y="17423"/>
                    <a:pt x="41930" y="17056"/>
                    <a:pt x="42297" y="16722"/>
                  </a:cubicBezTo>
                  <a:cubicBezTo>
                    <a:pt x="42797" y="16255"/>
                    <a:pt x="43431" y="15888"/>
                    <a:pt x="43765" y="15221"/>
                  </a:cubicBezTo>
                  <a:close/>
                  <a:moveTo>
                    <a:pt x="41263" y="14854"/>
                  </a:moveTo>
                  <a:cubicBezTo>
                    <a:pt x="41513" y="14954"/>
                    <a:pt x="41763" y="14987"/>
                    <a:pt x="42013" y="14987"/>
                  </a:cubicBezTo>
                  <a:cubicBezTo>
                    <a:pt x="42264" y="14987"/>
                    <a:pt x="42514" y="14954"/>
                    <a:pt x="42764" y="14921"/>
                  </a:cubicBezTo>
                  <a:cubicBezTo>
                    <a:pt x="42847" y="14900"/>
                    <a:pt x="42926" y="14892"/>
                    <a:pt x="43004" y="14892"/>
                  </a:cubicBezTo>
                  <a:cubicBezTo>
                    <a:pt x="43176" y="14892"/>
                    <a:pt x="43337" y="14931"/>
                    <a:pt x="43498" y="14954"/>
                  </a:cubicBezTo>
                  <a:lnTo>
                    <a:pt x="43565" y="15088"/>
                  </a:lnTo>
                  <a:cubicBezTo>
                    <a:pt x="43298" y="15388"/>
                    <a:pt x="43031" y="15721"/>
                    <a:pt x="42697" y="15988"/>
                  </a:cubicBezTo>
                  <a:cubicBezTo>
                    <a:pt x="42030" y="16522"/>
                    <a:pt x="41396" y="17156"/>
                    <a:pt x="40896" y="17856"/>
                  </a:cubicBezTo>
                  <a:cubicBezTo>
                    <a:pt x="40896" y="17890"/>
                    <a:pt x="40829" y="17923"/>
                    <a:pt x="40763" y="17990"/>
                  </a:cubicBezTo>
                  <a:cubicBezTo>
                    <a:pt x="40529" y="17489"/>
                    <a:pt x="40129" y="17256"/>
                    <a:pt x="39595" y="17122"/>
                  </a:cubicBezTo>
                  <a:cubicBezTo>
                    <a:pt x="40162" y="16322"/>
                    <a:pt x="40496" y="15488"/>
                    <a:pt x="41263" y="14854"/>
                  </a:cubicBezTo>
                  <a:close/>
                  <a:moveTo>
                    <a:pt x="21193" y="9112"/>
                  </a:moveTo>
                  <a:cubicBezTo>
                    <a:pt x="21408" y="9112"/>
                    <a:pt x="21516" y="9241"/>
                    <a:pt x="21516" y="9450"/>
                  </a:cubicBezTo>
                  <a:cubicBezTo>
                    <a:pt x="21549" y="9517"/>
                    <a:pt x="21549" y="9617"/>
                    <a:pt x="21549" y="9684"/>
                  </a:cubicBezTo>
                  <a:cubicBezTo>
                    <a:pt x="21597" y="9994"/>
                    <a:pt x="21730" y="10168"/>
                    <a:pt x="21949" y="10168"/>
                  </a:cubicBezTo>
                  <a:cubicBezTo>
                    <a:pt x="22036" y="10168"/>
                    <a:pt x="22136" y="10141"/>
                    <a:pt x="22249" y="10084"/>
                  </a:cubicBezTo>
                  <a:cubicBezTo>
                    <a:pt x="22366" y="10040"/>
                    <a:pt x="22482" y="10016"/>
                    <a:pt x="22596" y="10016"/>
                  </a:cubicBezTo>
                  <a:cubicBezTo>
                    <a:pt x="22743" y="10016"/>
                    <a:pt x="22885" y="10057"/>
                    <a:pt x="23017" y="10151"/>
                  </a:cubicBezTo>
                  <a:cubicBezTo>
                    <a:pt x="23183" y="10251"/>
                    <a:pt x="23283" y="10384"/>
                    <a:pt x="23250" y="10618"/>
                  </a:cubicBezTo>
                  <a:cubicBezTo>
                    <a:pt x="23250" y="10651"/>
                    <a:pt x="23250" y="10718"/>
                    <a:pt x="23250" y="10751"/>
                  </a:cubicBezTo>
                  <a:cubicBezTo>
                    <a:pt x="23250" y="11452"/>
                    <a:pt x="23283" y="11485"/>
                    <a:pt x="24017" y="11518"/>
                  </a:cubicBezTo>
                  <a:cubicBezTo>
                    <a:pt x="24117" y="11785"/>
                    <a:pt x="24084" y="12019"/>
                    <a:pt x="23917" y="12319"/>
                  </a:cubicBezTo>
                  <a:cubicBezTo>
                    <a:pt x="23450" y="13220"/>
                    <a:pt x="22616" y="13853"/>
                    <a:pt x="22049" y="14687"/>
                  </a:cubicBezTo>
                  <a:cubicBezTo>
                    <a:pt x="21983" y="14320"/>
                    <a:pt x="22083" y="13987"/>
                    <a:pt x="22149" y="13687"/>
                  </a:cubicBezTo>
                  <a:cubicBezTo>
                    <a:pt x="22216" y="13320"/>
                    <a:pt x="22316" y="12953"/>
                    <a:pt x="22383" y="12586"/>
                  </a:cubicBezTo>
                  <a:cubicBezTo>
                    <a:pt x="22483" y="12252"/>
                    <a:pt x="22550" y="11919"/>
                    <a:pt x="22583" y="11552"/>
                  </a:cubicBezTo>
                  <a:cubicBezTo>
                    <a:pt x="22650" y="11218"/>
                    <a:pt x="22850" y="10918"/>
                    <a:pt x="22783" y="10551"/>
                  </a:cubicBezTo>
                  <a:cubicBezTo>
                    <a:pt x="22550" y="10551"/>
                    <a:pt x="22516" y="10718"/>
                    <a:pt x="22483" y="10851"/>
                  </a:cubicBezTo>
                  <a:cubicBezTo>
                    <a:pt x="22349" y="11452"/>
                    <a:pt x="22216" y="12052"/>
                    <a:pt x="22083" y="12652"/>
                  </a:cubicBezTo>
                  <a:cubicBezTo>
                    <a:pt x="21882" y="13520"/>
                    <a:pt x="21749" y="14387"/>
                    <a:pt x="21516" y="15254"/>
                  </a:cubicBezTo>
                  <a:cubicBezTo>
                    <a:pt x="21415" y="15688"/>
                    <a:pt x="21215" y="16122"/>
                    <a:pt x="20982" y="16489"/>
                  </a:cubicBezTo>
                  <a:cubicBezTo>
                    <a:pt x="20481" y="17189"/>
                    <a:pt x="20014" y="17890"/>
                    <a:pt x="19881" y="18790"/>
                  </a:cubicBezTo>
                  <a:cubicBezTo>
                    <a:pt x="19881" y="18824"/>
                    <a:pt x="19848" y="18890"/>
                    <a:pt x="19814" y="18957"/>
                  </a:cubicBezTo>
                  <a:cubicBezTo>
                    <a:pt x="19814" y="17990"/>
                    <a:pt x="19814" y="17056"/>
                    <a:pt x="19814" y="16122"/>
                  </a:cubicBezTo>
                  <a:cubicBezTo>
                    <a:pt x="19781" y="15388"/>
                    <a:pt x="19748" y="14687"/>
                    <a:pt x="19714" y="13953"/>
                  </a:cubicBezTo>
                  <a:cubicBezTo>
                    <a:pt x="19648" y="13019"/>
                    <a:pt x="19781" y="12085"/>
                    <a:pt x="20281" y="11251"/>
                  </a:cubicBezTo>
                  <a:cubicBezTo>
                    <a:pt x="20615" y="10618"/>
                    <a:pt x="20782" y="9951"/>
                    <a:pt x="20748" y="9183"/>
                  </a:cubicBezTo>
                  <a:cubicBezTo>
                    <a:pt x="20882" y="9150"/>
                    <a:pt x="21015" y="9117"/>
                    <a:pt x="21115" y="9117"/>
                  </a:cubicBezTo>
                  <a:cubicBezTo>
                    <a:pt x="21142" y="9113"/>
                    <a:pt x="21168" y="9112"/>
                    <a:pt x="21193" y="9112"/>
                  </a:cubicBezTo>
                  <a:close/>
                  <a:moveTo>
                    <a:pt x="10141" y="7916"/>
                  </a:moveTo>
                  <a:cubicBezTo>
                    <a:pt x="10541" y="8716"/>
                    <a:pt x="10975" y="9517"/>
                    <a:pt x="11375" y="10317"/>
                  </a:cubicBezTo>
                  <a:cubicBezTo>
                    <a:pt x="11842" y="11151"/>
                    <a:pt x="12209" y="12052"/>
                    <a:pt x="12976" y="12686"/>
                  </a:cubicBezTo>
                  <a:cubicBezTo>
                    <a:pt x="13543" y="13153"/>
                    <a:pt x="14144" y="13553"/>
                    <a:pt x="14744" y="13920"/>
                  </a:cubicBezTo>
                  <a:cubicBezTo>
                    <a:pt x="15344" y="14254"/>
                    <a:pt x="15745" y="14687"/>
                    <a:pt x="15912" y="15354"/>
                  </a:cubicBezTo>
                  <a:cubicBezTo>
                    <a:pt x="16112" y="16022"/>
                    <a:pt x="16145" y="16689"/>
                    <a:pt x="16145" y="17389"/>
                  </a:cubicBezTo>
                  <a:cubicBezTo>
                    <a:pt x="16145" y="17956"/>
                    <a:pt x="16145" y="18490"/>
                    <a:pt x="16145" y="19124"/>
                  </a:cubicBezTo>
                  <a:cubicBezTo>
                    <a:pt x="15611" y="18690"/>
                    <a:pt x="15178" y="18223"/>
                    <a:pt x="14777" y="17723"/>
                  </a:cubicBezTo>
                  <a:cubicBezTo>
                    <a:pt x="13910" y="16589"/>
                    <a:pt x="13043" y="15454"/>
                    <a:pt x="12176" y="14387"/>
                  </a:cubicBezTo>
                  <a:cubicBezTo>
                    <a:pt x="11742" y="13853"/>
                    <a:pt x="11342" y="13320"/>
                    <a:pt x="10741" y="12953"/>
                  </a:cubicBezTo>
                  <a:cubicBezTo>
                    <a:pt x="10674" y="12886"/>
                    <a:pt x="10608" y="12753"/>
                    <a:pt x="10608" y="12652"/>
                  </a:cubicBezTo>
                  <a:cubicBezTo>
                    <a:pt x="10474" y="11452"/>
                    <a:pt x="9907" y="10418"/>
                    <a:pt x="9340" y="9383"/>
                  </a:cubicBezTo>
                  <a:cubicBezTo>
                    <a:pt x="9207" y="9150"/>
                    <a:pt x="9040" y="8950"/>
                    <a:pt x="8873" y="8716"/>
                  </a:cubicBezTo>
                  <a:cubicBezTo>
                    <a:pt x="8840" y="8683"/>
                    <a:pt x="8773" y="8650"/>
                    <a:pt x="8706" y="8650"/>
                  </a:cubicBezTo>
                  <a:cubicBezTo>
                    <a:pt x="9307" y="9850"/>
                    <a:pt x="9907" y="11051"/>
                    <a:pt x="10107" y="12419"/>
                  </a:cubicBezTo>
                  <a:cubicBezTo>
                    <a:pt x="9507" y="11985"/>
                    <a:pt x="8907" y="11518"/>
                    <a:pt x="8306" y="11085"/>
                  </a:cubicBezTo>
                  <a:cubicBezTo>
                    <a:pt x="7706" y="10651"/>
                    <a:pt x="7105" y="10251"/>
                    <a:pt x="6238" y="10151"/>
                  </a:cubicBezTo>
                  <a:lnTo>
                    <a:pt x="6238" y="10151"/>
                  </a:lnTo>
                  <a:cubicBezTo>
                    <a:pt x="6338" y="10251"/>
                    <a:pt x="6371" y="10284"/>
                    <a:pt x="6438" y="10284"/>
                  </a:cubicBezTo>
                  <a:cubicBezTo>
                    <a:pt x="7572" y="10718"/>
                    <a:pt x="8473" y="11518"/>
                    <a:pt x="9440" y="12286"/>
                  </a:cubicBezTo>
                  <a:cubicBezTo>
                    <a:pt x="9841" y="12619"/>
                    <a:pt x="10274" y="12953"/>
                    <a:pt x="10708" y="13286"/>
                  </a:cubicBezTo>
                  <a:cubicBezTo>
                    <a:pt x="10941" y="13486"/>
                    <a:pt x="11208" y="13687"/>
                    <a:pt x="11408" y="13987"/>
                  </a:cubicBezTo>
                  <a:cubicBezTo>
                    <a:pt x="10708" y="13753"/>
                    <a:pt x="10074" y="13520"/>
                    <a:pt x="9407" y="13320"/>
                  </a:cubicBezTo>
                  <a:cubicBezTo>
                    <a:pt x="9236" y="13271"/>
                    <a:pt x="9029" y="13240"/>
                    <a:pt x="8826" y="13240"/>
                  </a:cubicBezTo>
                  <a:cubicBezTo>
                    <a:pt x="8752" y="13240"/>
                    <a:pt x="8678" y="13244"/>
                    <a:pt x="8606" y="13253"/>
                  </a:cubicBezTo>
                  <a:cubicBezTo>
                    <a:pt x="8462" y="13264"/>
                    <a:pt x="8320" y="13270"/>
                    <a:pt x="8178" y="13270"/>
                  </a:cubicBezTo>
                  <a:cubicBezTo>
                    <a:pt x="7073" y="13270"/>
                    <a:pt x="6035" y="12944"/>
                    <a:pt x="4970" y="12619"/>
                  </a:cubicBezTo>
                  <a:cubicBezTo>
                    <a:pt x="4603" y="12486"/>
                    <a:pt x="4237" y="12352"/>
                    <a:pt x="3903" y="12219"/>
                  </a:cubicBezTo>
                  <a:cubicBezTo>
                    <a:pt x="3936" y="11952"/>
                    <a:pt x="4003" y="11752"/>
                    <a:pt x="4270" y="11718"/>
                  </a:cubicBezTo>
                  <a:cubicBezTo>
                    <a:pt x="4370" y="11685"/>
                    <a:pt x="4503" y="11518"/>
                    <a:pt x="4537" y="11385"/>
                  </a:cubicBezTo>
                  <a:cubicBezTo>
                    <a:pt x="4704" y="11051"/>
                    <a:pt x="4904" y="10784"/>
                    <a:pt x="5337" y="10718"/>
                  </a:cubicBezTo>
                  <a:cubicBezTo>
                    <a:pt x="5604" y="10684"/>
                    <a:pt x="5738" y="10518"/>
                    <a:pt x="5738" y="10217"/>
                  </a:cubicBezTo>
                  <a:cubicBezTo>
                    <a:pt x="5771" y="9750"/>
                    <a:pt x="5871" y="9650"/>
                    <a:pt x="6305" y="9550"/>
                  </a:cubicBezTo>
                  <a:cubicBezTo>
                    <a:pt x="6572" y="9484"/>
                    <a:pt x="6838" y="9450"/>
                    <a:pt x="7105" y="9417"/>
                  </a:cubicBezTo>
                  <a:cubicBezTo>
                    <a:pt x="7439" y="9350"/>
                    <a:pt x="7706" y="9217"/>
                    <a:pt x="7839" y="8883"/>
                  </a:cubicBezTo>
                  <a:cubicBezTo>
                    <a:pt x="7939" y="8583"/>
                    <a:pt x="8139" y="8449"/>
                    <a:pt x="8440" y="8416"/>
                  </a:cubicBezTo>
                  <a:cubicBezTo>
                    <a:pt x="8547" y="8389"/>
                    <a:pt x="8677" y="8340"/>
                    <a:pt x="8794" y="8340"/>
                  </a:cubicBezTo>
                  <a:cubicBezTo>
                    <a:pt x="8821" y="8340"/>
                    <a:pt x="8848" y="8343"/>
                    <a:pt x="8873" y="8349"/>
                  </a:cubicBezTo>
                  <a:cubicBezTo>
                    <a:pt x="9273" y="8349"/>
                    <a:pt x="9607" y="8283"/>
                    <a:pt x="9907" y="7982"/>
                  </a:cubicBezTo>
                  <a:cubicBezTo>
                    <a:pt x="9941" y="7949"/>
                    <a:pt x="10007" y="7949"/>
                    <a:pt x="10141" y="7916"/>
                  </a:cubicBezTo>
                  <a:close/>
                  <a:moveTo>
                    <a:pt x="26786" y="11919"/>
                  </a:moveTo>
                  <a:lnTo>
                    <a:pt x="26786" y="11919"/>
                  </a:lnTo>
                  <a:cubicBezTo>
                    <a:pt x="27086" y="11985"/>
                    <a:pt x="27186" y="12152"/>
                    <a:pt x="27286" y="12319"/>
                  </a:cubicBezTo>
                  <a:cubicBezTo>
                    <a:pt x="27453" y="12552"/>
                    <a:pt x="27620" y="12819"/>
                    <a:pt x="27820" y="13053"/>
                  </a:cubicBezTo>
                  <a:cubicBezTo>
                    <a:pt x="27987" y="13286"/>
                    <a:pt x="28154" y="13553"/>
                    <a:pt x="28187" y="13853"/>
                  </a:cubicBezTo>
                  <a:cubicBezTo>
                    <a:pt x="28254" y="14354"/>
                    <a:pt x="28521" y="14787"/>
                    <a:pt x="28921" y="15088"/>
                  </a:cubicBezTo>
                  <a:cubicBezTo>
                    <a:pt x="29521" y="15488"/>
                    <a:pt x="29788" y="16122"/>
                    <a:pt x="30188" y="16689"/>
                  </a:cubicBezTo>
                  <a:cubicBezTo>
                    <a:pt x="30288" y="16822"/>
                    <a:pt x="30288" y="17089"/>
                    <a:pt x="30255" y="17256"/>
                  </a:cubicBezTo>
                  <a:cubicBezTo>
                    <a:pt x="30022" y="18023"/>
                    <a:pt x="29721" y="18790"/>
                    <a:pt x="29421" y="19657"/>
                  </a:cubicBezTo>
                  <a:cubicBezTo>
                    <a:pt x="28921" y="18890"/>
                    <a:pt x="28521" y="18190"/>
                    <a:pt x="28087" y="17523"/>
                  </a:cubicBezTo>
                  <a:cubicBezTo>
                    <a:pt x="28054" y="17456"/>
                    <a:pt x="28054" y="17356"/>
                    <a:pt x="28054" y="17289"/>
                  </a:cubicBezTo>
                  <a:cubicBezTo>
                    <a:pt x="28120" y="16489"/>
                    <a:pt x="27887" y="15788"/>
                    <a:pt x="27687" y="15054"/>
                  </a:cubicBezTo>
                  <a:cubicBezTo>
                    <a:pt x="27386" y="14020"/>
                    <a:pt x="27120" y="13019"/>
                    <a:pt x="26786" y="11919"/>
                  </a:cubicBezTo>
                  <a:close/>
                  <a:moveTo>
                    <a:pt x="25518" y="18123"/>
                  </a:moveTo>
                  <a:cubicBezTo>
                    <a:pt x="25885" y="18690"/>
                    <a:pt x="26219" y="19190"/>
                    <a:pt x="26586" y="19758"/>
                  </a:cubicBezTo>
                  <a:cubicBezTo>
                    <a:pt x="26398" y="19833"/>
                    <a:pt x="26227" y="19864"/>
                    <a:pt x="26067" y="19864"/>
                  </a:cubicBezTo>
                  <a:cubicBezTo>
                    <a:pt x="25519" y="19864"/>
                    <a:pt x="25109" y="19497"/>
                    <a:pt x="24618" y="19291"/>
                  </a:cubicBezTo>
                  <a:cubicBezTo>
                    <a:pt x="24918" y="18890"/>
                    <a:pt x="25185" y="18557"/>
                    <a:pt x="25518" y="18123"/>
                  </a:cubicBezTo>
                  <a:close/>
                  <a:moveTo>
                    <a:pt x="25485" y="14320"/>
                  </a:moveTo>
                  <a:cubicBezTo>
                    <a:pt x="25785" y="14587"/>
                    <a:pt x="26085" y="14787"/>
                    <a:pt x="26352" y="15021"/>
                  </a:cubicBezTo>
                  <a:cubicBezTo>
                    <a:pt x="26419" y="15088"/>
                    <a:pt x="26452" y="15221"/>
                    <a:pt x="26486" y="15354"/>
                  </a:cubicBezTo>
                  <a:cubicBezTo>
                    <a:pt x="26586" y="16055"/>
                    <a:pt x="26886" y="16622"/>
                    <a:pt x="27320" y="17156"/>
                  </a:cubicBezTo>
                  <a:cubicBezTo>
                    <a:pt x="28054" y="17990"/>
                    <a:pt x="28654" y="18957"/>
                    <a:pt x="29154" y="19958"/>
                  </a:cubicBezTo>
                  <a:cubicBezTo>
                    <a:pt x="29388" y="20391"/>
                    <a:pt x="29321" y="20591"/>
                    <a:pt x="28954" y="21092"/>
                  </a:cubicBezTo>
                  <a:cubicBezTo>
                    <a:pt x="28854" y="20925"/>
                    <a:pt x="28754" y="20758"/>
                    <a:pt x="28654" y="20591"/>
                  </a:cubicBezTo>
                  <a:cubicBezTo>
                    <a:pt x="28554" y="20391"/>
                    <a:pt x="28454" y="20158"/>
                    <a:pt x="28320" y="19958"/>
                  </a:cubicBezTo>
                  <a:cubicBezTo>
                    <a:pt x="28156" y="19747"/>
                    <a:pt x="27976" y="19618"/>
                    <a:pt x="27756" y="19618"/>
                  </a:cubicBezTo>
                  <a:cubicBezTo>
                    <a:pt x="27663" y="19618"/>
                    <a:pt x="27562" y="19641"/>
                    <a:pt x="27453" y="19691"/>
                  </a:cubicBezTo>
                  <a:cubicBezTo>
                    <a:pt x="27412" y="19705"/>
                    <a:pt x="27353" y="19713"/>
                    <a:pt x="27294" y="19713"/>
                  </a:cubicBezTo>
                  <a:cubicBezTo>
                    <a:pt x="27210" y="19713"/>
                    <a:pt x="27125" y="19697"/>
                    <a:pt x="27086" y="19657"/>
                  </a:cubicBezTo>
                  <a:cubicBezTo>
                    <a:pt x="26853" y="19491"/>
                    <a:pt x="26653" y="19291"/>
                    <a:pt x="26486" y="19090"/>
                  </a:cubicBezTo>
                  <a:cubicBezTo>
                    <a:pt x="26186" y="18723"/>
                    <a:pt x="25919" y="18323"/>
                    <a:pt x="25652" y="17923"/>
                  </a:cubicBezTo>
                  <a:cubicBezTo>
                    <a:pt x="25552" y="17756"/>
                    <a:pt x="25418" y="17556"/>
                    <a:pt x="25385" y="17389"/>
                  </a:cubicBezTo>
                  <a:cubicBezTo>
                    <a:pt x="25318" y="17056"/>
                    <a:pt x="25151" y="16822"/>
                    <a:pt x="24885" y="16655"/>
                  </a:cubicBezTo>
                  <a:cubicBezTo>
                    <a:pt x="25618" y="15921"/>
                    <a:pt x="25618" y="15788"/>
                    <a:pt x="24985" y="15288"/>
                  </a:cubicBezTo>
                  <a:cubicBezTo>
                    <a:pt x="25151" y="14987"/>
                    <a:pt x="25318" y="14687"/>
                    <a:pt x="25485" y="14320"/>
                  </a:cubicBezTo>
                  <a:close/>
                  <a:moveTo>
                    <a:pt x="15898" y="6402"/>
                  </a:moveTo>
                  <a:cubicBezTo>
                    <a:pt x="16031" y="6402"/>
                    <a:pt x="16167" y="6452"/>
                    <a:pt x="16312" y="6548"/>
                  </a:cubicBezTo>
                  <a:cubicBezTo>
                    <a:pt x="16445" y="6648"/>
                    <a:pt x="16612" y="6782"/>
                    <a:pt x="16745" y="6882"/>
                  </a:cubicBezTo>
                  <a:cubicBezTo>
                    <a:pt x="16837" y="6937"/>
                    <a:pt x="16919" y="6962"/>
                    <a:pt x="17002" y="6962"/>
                  </a:cubicBezTo>
                  <a:cubicBezTo>
                    <a:pt x="17069" y="6962"/>
                    <a:pt x="17137" y="6945"/>
                    <a:pt x="17212" y="6915"/>
                  </a:cubicBezTo>
                  <a:cubicBezTo>
                    <a:pt x="17310" y="6861"/>
                    <a:pt x="17397" y="6835"/>
                    <a:pt x="17473" y="6835"/>
                  </a:cubicBezTo>
                  <a:cubicBezTo>
                    <a:pt x="17629" y="6835"/>
                    <a:pt x="17735" y="6946"/>
                    <a:pt x="17780" y="7149"/>
                  </a:cubicBezTo>
                  <a:cubicBezTo>
                    <a:pt x="17946" y="7649"/>
                    <a:pt x="18313" y="7949"/>
                    <a:pt x="18780" y="7982"/>
                  </a:cubicBezTo>
                  <a:cubicBezTo>
                    <a:pt x="19381" y="8049"/>
                    <a:pt x="19748" y="8349"/>
                    <a:pt x="20115" y="8783"/>
                  </a:cubicBezTo>
                  <a:cubicBezTo>
                    <a:pt x="20381" y="9117"/>
                    <a:pt x="20481" y="9383"/>
                    <a:pt x="20381" y="9784"/>
                  </a:cubicBezTo>
                  <a:cubicBezTo>
                    <a:pt x="20281" y="10284"/>
                    <a:pt x="20115" y="10784"/>
                    <a:pt x="19881" y="11285"/>
                  </a:cubicBezTo>
                  <a:cubicBezTo>
                    <a:pt x="19681" y="11652"/>
                    <a:pt x="19581" y="12085"/>
                    <a:pt x="19481" y="12486"/>
                  </a:cubicBezTo>
                  <a:cubicBezTo>
                    <a:pt x="19381" y="12719"/>
                    <a:pt x="19381" y="12986"/>
                    <a:pt x="19314" y="13286"/>
                  </a:cubicBezTo>
                  <a:cubicBezTo>
                    <a:pt x="19214" y="13119"/>
                    <a:pt x="19181" y="13019"/>
                    <a:pt x="19114" y="12886"/>
                  </a:cubicBezTo>
                  <a:cubicBezTo>
                    <a:pt x="18980" y="12386"/>
                    <a:pt x="18680" y="11952"/>
                    <a:pt x="18347" y="11552"/>
                  </a:cubicBezTo>
                  <a:cubicBezTo>
                    <a:pt x="17513" y="10484"/>
                    <a:pt x="17346" y="9283"/>
                    <a:pt x="17679" y="7982"/>
                  </a:cubicBezTo>
                  <a:cubicBezTo>
                    <a:pt x="17679" y="7882"/>
                    <a:pt x="17713" y="7782"/>
                    <a:pt x="17679" y="7682"/>
                  </a:cubicBezTo>
                  <a:cubicBezTo>
                    <a:pt x="17413" y="8083"/>
                    <a:pt x="17246" y="8516"/>
                    <a:pt x="17246" y="8983"/>
                  </a:cubicBezTo>
                  <a:cubicBezTo>
                    <a:pt x="17179" y="10217"/>
                    <a:pt x="17479" y="11352"/>
                    <a:pt x="18313" y="12319"/>
                  </a:cubicBezTo>
                  <a:cubicBezTo>
                    <a:pt x="18847" y="12953"/>
                    <a:pt x="19080" y="13787"/>
                    <a:pt x="19114" y="14587"/>
                  </a:cubicBezTo>
                  <a:cubicBezTo>
                    <a:pt x="19214" y="15821"/>
                    <a:pt x="19214" y="17022"/>
                    <a:pt x="19214" y="18223"/>
                  </a:cubicBezTo>
                  <a:cubicBezTo>
                    <a:pt x="19214" y="18690"/>
                    <a:pt x="19047" y="19157"/>
                    <a:pt x="18980" y="19591"/>
                  </a:cubicBezTo>
                  <a:cubicBezTo>
                    <a:pt x="18880" y="20124"/>
                    <a:pt x="18780" y="20625"/>
                    <a:pt x="18680" y="21192"/>
                  </a:cubicBezTo>
                  <a:cubicBezTo>
                    <a:pt x="18513" y="21058"/>
                    <a:pt x="18380" y="20925"/>
                    <a:pt x="18247" y="20792"/>
                  </a:cubicBezTo>
                  <a:cubicBezTo>
                    <a:pt x="18480" y="20325"/>
                    <a:pt x="18480" y="19858"/>
                    <a:pt x="18447" y="19357"/>
                  </a:cubicBezTo>
                  <a:cubicBezTo>
                    <a:pt x="18447" y="19291"/>
                    <a:pt x="18380" y="19224"/>
                    <a:pt x="18313" y="19057"/>
                  </a:cubicBezTo>
                  <a:cubicBezTo>
                    <a:pt x="18213" y="19624"/>
                    <a:pt x="18113" y="20091"/>
                    <a:pt x="18046" y="20558"/>
                  </a:cubicBezTo>
                  <a:cubicBezTo>
                    <a:pt x="17913" y="20491"/>
                    <a:pt x="17813" y="20458"/>
                    <a:pt x="17746" y="20358"/>
                  </a:cubicBezTo>
                  <a:cubicBezTo>
                    <a:pt x="17112" y="19758"/>
                    <a:pt x="16745" y="19024"/>
                    <a:pt x="16712" y="18156"/>
                  </a:cubicBezTo>
                  <a:cubicBezTo>
                    <a:pt x="16712" y="16722"/>
                    <a:pt x="16512" y="15354"/>
                    <a:pt x="15878" y="14087"/>
                  </a:cubicBezTo>
                  <a:cubicBezTo>
                    <a:pt x="15711" y="13753"/>
                    <a:pt x="15578" y="13386"/>
                    <a:pt x="15478" y="13019"/>
                  </a:cubicBezTo>
                  <a:cubicBezTo>
                    <a:pt x="15278" y="12486"/>
                    <a:pt x="15244" y="11919"/>
                    <a:pt x="15478" y="11385"/>
                  </a:cubicBezTo>
                  <a:cubicBezTo>
                    <a:pt x="15578" y="11185"/>
                    <a:pt x="15645" y="10985"/>
                    <a:pt x="15745" y="10784"/>
                  </a:cubicBezTo>
                  <a:cubicBezTo>
                    <a:pt x="16345" y="9517"/>
                    <a:pt x="16245" y="8249"/>
                    <a:pt x="15811" y="6982"/>
                  </a:cubicBezTo>
                  <a:cubicBezTo>
                    <a:pt x="15811" y="6915"/>
                    <a:pt x="15745" y="6882"/>
                    <a:pt x="15611" y="6848"/>
                  </a:cubicBezTo>
                  <a:lnTo>
                    <a:pt x="15611" y="6848"/>
                  </a:lnTo>
                  <a:cubicBezTo>
                    <a:pt x="15645" y="7015"/>
                    <a:pt x="15645" y="7149"/>
                    <a:pt x="15678" y="7315"/>
                  </a:cubicBezTo>
                  <a:cubicBezTo>
                    <a:pt x="15745" y="7749"/>
                    <a:pt x="15811" y="8216"/>
                    <a:pt x="15845" y="8650"/>
                  </a:cubicBezTo>
                  <a:cubicBezTo>
                    <a:pt x="15878" y="9317"/>
                    <a:pt x="15745" y="9951"/>
                    <a:pt x="15411" y="10551"/>
                  </a:cubicBezTo>
                  <a:cubicBezTo>
                    <a:pt x="15144" y="11018"/>
                    <a:pt x="14978" y="11552"/>
                    <a:pt x="15011" y="12219"/>
                  </a:cubicBezTo>
                  <a:cubicBezTo>
                    <a:pt x="14877" y="12085"/>
                    <a:pt x="14777" y="12019"/>
                    <a:pt x="14711" y="11919"/>
                  </a:cubicBezTo>
                  <a:cubicBezTo>
                    <a:pt x="13943" y="10918"/>
                    <a:pt x="13410" y="9784"/>
                    <a:pt x="13009" y="8583"/>
                  </a:cubicBezTo>
                  <a:cubicBezTo>
                    <a:pt x="12909" y="8349"/>
                    <a:pt x="12843" y="8116"/>
                    <a:pt x="12743" y="7916"/>
                  </a:cubicBezTo>
                  <a:cubicBezTo>
                    <a:pt x="12709" y="7916"/>
                    <a:pt x="12676" y="7916"/>
                    <a:pt x="12609" y="7949"/>
                  </a:cubicBezTo>
                  <a:cubicBezTo>
                    <a:pt x="12743" y="8416"/>
                    <a:pt x="12843" y="8916"/>
                    <a:pt x="13043" y="9383"/>
                  </a:cubicBezTo>
                  <a:cubicBezTo>
                    <a:pt x="13376" y="10251"/>
                    <a:pt x="13777" y="11118"/>
                    <a:pt x="14310" y="11885"/>
                  </a:cubicBezTo>
                  <a:cubicBezTo>
                    <a:pt x="14544" y="12252"/>
                    <a:pt x="14744" y="12586"/>
                    <a:pt x="14978" y="12953"/>
                  </a:cubicBezTo>
                  <a:cubicBezTo>
                    <a:pt x="15078" y="13153"/>
                    <a:pt x="15144" y="13386"/>
                    <a:pt x="15311" y="13687"/>
                  </a:cubicBezTo>
                  <a:cubicBezTo>
                    <a:pt x="14110" y="13253"/>
                    <a:pt x="13143" y="12719"/>
                    <a:pt x="12509" y="11718"/>
                  </a:cubicBezTo>
                  <a:cubicBezTo>
                    <a:pt x="12176" y="11151"/>
                    <a:pt x="11875" y="10551"/>
                    <a:pt x="11542" y="9951"/>
                  </a:cubicBezTo>
                  <a:cubicBezTo>
                    <a:pt x="11208" y="9317"/>
                    <a:pt x="10841" y="8650"/>
                    <a:pt x="10474" y="8016"/>
                  </a:cubicBezTo>
                  <a:cubicBezTo>
                    <a:pt x="10775" y="7641"/>
                    <a:pt x="11169" y="7509"/>
                    <a:pt x="11614" y="7509"/>
                  </a:cubicBezTo>
                  <a:cubicBezTo>
                    <a:pt x="11763" y="7509"/>
                    <a:pt x="11917" y="7524"/>
                    <a:pt x="12075" y="7549"/>
                  </a:cubicBezTo>
                  <a:cubicBezTo>
                    <a:pt x="12152" y="7563"/>
                    <a:pt x="12226" y="7569"/>
                    <a:pt x="12297" y="7569"/>
                  </a:cubicBezTo>
                  <a:cubicBezTo>
                    <a:pt x="12568" y="7569"/>
                    <a:pt x="12805" y="7474"/>
                    <a:pt x="13043" y="7315"/>
                  </a:cubicBezTo>
                  <a:cubicBezTo>
                    <a:pt x="13365" y="7047"/>
                    <a:pt x="13709" y="6886"/>
                    <a:pt x="14110" y="6886"/>
                  </a:cubicBezTo>
                  <a:cubicBezTo>
                    <a:pt x="14207" y="6886"/>
                    <a:pt x="14307" y="6896"/>
                    <a:pt x="14410" y="6915"/>
                  </a:cubicBezTo>
                  <a:cubicBezTo>
                    <a:pt x="14489" y="6928"/>
                    <a:pt x="14566" y="6935"/>
                    <a:pt x="14642" y="6935"/>
                  </a:cubicBezTo>
                  <a:cubicBezTo>
                    <a:pt x="14952" y="6935"/>
                    <a:pt x="15237" y="6823"/>
                    <a:pt x="15478" y="6581"/>
                  </a:cubicBezTo>
                  <a:cubicBezTo>
                    <a:pt x="15616" y="6460"/>
                    <a:pt x="15755" y="6402"/>
                    <a:pt x="15898" y="6402"/>
                  </a:cubicBezTo>
                  <a:close/>
                  <a:moveTo>
                    <a:pt x="34725" y="17122"/>
                  </a:moveTo>
                  <a:cubicBezTo>
                    <a:pt x="34958" y="17256"/>
                    <a:pt x="35125" y="17322"/>
                    <a:pt x="35292" y="17456"/>
                  </a:cubicBezTo>
                  <a:cubicBezTo>
                    <a:pt x="34658" y="18890"/>
                    <a:pt x="34091" y="20325"/>
                    <a:pt x="33257" y="21659"/>
                  </a:cubicBezTo>
                  <a:cubicBezTo>
                    <a:pt x="33124" y="21259"/>
                    <a:pt x="33124" y="20858"/>
                    <a:pt x="33257" y="20458"/>
                  </a:cubicBezTo>
                  <a:cubicBezTo>
                    <a:pt x="33324" y="20291"/>
                    <a:pt x="33391" y="20124"/>
                    <a:pt x="33491" y="19958"/>
                  </a:cubicBezTo>
                  <a:cubicBezTo>
                    <a:pt x="33991" y="19057"/>
                    <a:pt x="34491" y="18156"/>
                    <a:pt x="34725" y="17122"/>
                  </a:cubicBezTo>
                  <a:close/>
                  <a:moveTo>
                    <a:pt x="43665" y="20625"/>
                  </a:moveTo>
                  <a:lnTo>
                    <a:pt x="43665" y="20625"/>
                  </a:lnTo>
                  <a:cubicBezTo>
                    <a:pt x="43698" y="20892"/>
                    <a:pt x="43598" y="21092"/>
                    <a:pt x="43364" y="21259"/>
                  </a:cubicBezTo>
                  <a:cubicBezTo>
                    <a:pt x="42998" y="21492"/>
                    <a:pt x="42797" y="21892"/>
                    <a:pt x="42597" y="22359"/>
                  </a:cubicBezTo>
                  <a:cubicBezTo>
                    <a:pt x="42697" y="22393"/>
                    <a:pt x="42831" y="22459"/>
                    <a:pt x="43031" y="22560"/>
                  </a:cubicBezTo>
                  <a:cubicBezTo>
                    <a:pt x="42229" y="22775"/>
                    <a:pt x="41598" y="23134"/>
                    <a:pt x="40822" y="23134"/>
                  </a:cubicBezTo>
                  <a:cubicBezTo>
                    <a:pt x="40759" y="23134"/>
                    <a:pt x="40694" y="23132"/>
                    <a:pt x="40629" y="23127"/>
                  </a:cubicBezTo>
                  <a:cubicBezTo>
                    <a:pt x="41630" y="22226"/>
                    <a:pt x="42430" y="21192"/>
                    <a:pt x="43665" y="20625"/>
                  </a:cubicBezTo>
                  <a:close/>
                  <a:moveTo>
                    <a:pt x="23283" y="20158"/>
                  </a:moveTo>
                  <a:cubicBezTo>
                    <a:pt x="23317" y="20158"/>
                    <a:pt x="23350" y="20191"/>
                    <a:pt x="23384" y="20191"/>
                  </a:cubicBezTo>
                  <a:cubicBezTo>
                    <a:pt x="23283" y="20491"/>
                    <a:pt x="23217" y="20792"/>
                    <a:pt x="23117" y="21058"/>
                  </a:cubicBezTo>
                  <a:cubicBezTo>
                    <a:pt x="23050" y="21225"/>
                    <a:pt x="22983" y="21359"/>
                    <a:pt x="22917" y="21525"/>
                  </a:cubicBezTo>
                  <a:cubicBezTo>
                    <a:pt x="22783" y="21992"/>
                    <a:pt x="22783" y="22426"/>
                    <a:pt x="23117" y="22860"/>
                  </a:cubicBezTo>
                  <a:cubicBezTo>
                    <a:pt x="23450" y="23227"/>
                    <a:pt x="23350" y="23527"/>
                    <a:pt x="22950" y="23827"/>
                  </a:cubicBezTo>
                  <a:cubicBezTo>
                    <a:pt x="22683" y="23660"/>
                    <a:pt x="22416" y="23494"/>
                    <a:pt x="22183" y="23293"/>
                  </a:cubicBezTo>
                  <a:cubicBezTo>
                    <a:pt x="21716" y="22993"/>
                    <a:pt x="21616" y="22226"/>
                    <a:pt x="21983" y="21826"/>
                  </a:cubicBezTo>
                  <a:cubicBezTo>
                    <a:pt x="22083" y="21692"/>
                    <a:pt x="22216" y="21592"/>
                    <a:pt x="22349" y="21459"/>
                  </a:cubicBezTo>
                  <a:cubicBezTo>
                    <a:pt x="22683" y="21192"/>
                    <a:pt x="22917" y="20892"/>
                    <a:pt x="23083" y="20491"/>
                  </a:cubicBezTo>
                  <a:cubicBezTo>
                    <a:pt x="23150" y="20358"/>
                    <a:pt x="23217" y="20258"/>
                    <a:pt x="23283" y="20158"/>
                  </a:cubicBezTo>
                  <a:close/>
                  <a:moveTo>
                    <a:pt x="43364" y="17189"/>
                  </a:moveTo>
                  <a:lnTo>
                    <a:pt x="43364" y="17189"/>
                  </a:lnTo>
                  <a:cubicBezTo>
                    <a:pt x="43064" y="17890"/>
                    <a:pt x="43098" y="17956"/>
                    <a:pt x="43831" y="18323"/>
                  </a:cubicBezTo>
                  <a:cubicBezTo>
                    <a:pt x="43731" y="18423"/>
                    <a:pt x="43665" y="18557"/>
                    <a:pt x="43565" y="18657"/>
                  </a:cubicBezTo>
                  <a:cubicBezTo>
                    <a:pt x="43198" y="19057"/>
                    <a:pt x="43198" y="19057"/>
                    <a:pt x="43465" y="19457"/>
                  </a:cubicBezTo>
                  <a:cubicBezTo>
                    <a:pt x="42797" y="19891"/>
                    <a:pt x="42797" y="19958"/>
                    <a:pt x="43331" y="20391"/>
                  </a:cubicBezTo>
                  <a:cubicBezTo>
                    <a:pt x="43131" y="20525"/>
                    <a:pt x="42931" y="20658"/>
                    <a:pt x="42764" y="20758"/>
                  </a:cubicBezTo>
                  <a:cubicBezTo>
                    <a:pt x="42297" y="21025"/>
                    <a:pt x="41897" y="21392"/>
                    <a:pt x="41530" y="21792"/>
                  </a:cubicBezTo>
                  <a:cubicBezTo>
                    <a:pt x="41296" y="22059"/>
                    <a:pt x="40996" y="22326"/>
                    <a:pt x="40696" y="22526"/>
                  </a:cubicBezTo>
                  <a:cubicBezTo>
                    <a:pt x="39995" y="23027"/>
                    <a:pt x="39228" y="23393"/>
                    <a:pt x="38428" y="23627"/>
                  </a:cubicBezTo>
                  <a:cubicBezTo>
                    <a:pt x="38194" y="23694"/>
                    <a:pt x="37994" y="23760"/>
                    <a:pt x="37827" y="23894"/>
                  </a:cubicBezTo>
                  <a:cubicBezTo>
                    <a:pt x="37617" y="24046"/>
                    <a:pt x="37408" y="24123"/>
                    <a:pt x="37179" y="24123"/>
                  </a:cubicBezTo>
                  <a:cubicBezTo>
                    <a:pt x="37008" y="24123"/>
                    <a:pt x="36826" y="24080"/>
                    <a:pt x="36626" y="23994"/>
                  </a:cubicBezTo>
                  <a:cubicBezTo>
                    <a:pt x="36760" y="23860"/>
                    <a:pt x="36860" y="23727"/>
                    <a:pt x="36993" y="23594"/>
                  </a:cubicBezTo>
                  <a:cubicBezTo>
                    <a:pt x="37660" y="22993"/>
                    <a:pt x="38394" y="22493"/>
                    <a:pt x="39195" y="22126"/>
                  </a:cubicBezTo>
                  <a:cubicBezTo>
                    <a:pt x="39595" y="21959"/>
                    <a:pt x="39962" y="21826"/>
                    <a:pt x="40362" y="21626"/>
                  </a:cubicBezTo>
                  <a:cubicBezTo>
                    <a:pt x="40963" y="21325"/>
                    <a:pt x="41430" y="20892"/>
                    <a:pt x="41663" y="20225"/>
                  </a:cubicBezTo>
                  <a:cubicBezTo>
                    <a:pt x="41763" y="19958"/>
                    <a:pt x="41730" y="19724"/>
                    <a:pt x="41630" y="19457"/>
                  </a:cubicBezTo>
                  <a:cubicBezTo>
                    <a:pt x="41530" y="19224"/>
                    <a:pt x="41363" y="19124"/>
                    <a:pt x="41130" y="19090"/>
                  </a:cubicBezTo>
                  <a:cubicBezTo>
                    <a:pt x="40929" y="19090"/>
                    <a:pt x="40763" y="19090"/>
                    <a:pt x="40529" y="19057"/>
                  </a:cubicBezTo>
                  <a:cubicBezTo>
                    <a:pt x="40663" y="18790"/>
                    <a:pt x="40763" y="18557"/>
                    <a:pt x="40896" y="18323"/>
                  </a:cubicBezTo>
                  <a:cubicBezTo>
                    <a:pt x="40929" y="18223"/>
                    <a:pt x="41063" y="18090"/>
                    <a:pt x="41163" y="18090"/>
                  </a:cubicBezTo>
                  <a:cubicBezTo>
                    <a:pt x="41897" y="17990"/>
                    <a:pt x="42564" y="17689"/>
                    <a:pt x="43164" y="17289"/>
                  </a:cubicBezTo>
                  <a:cubicBezTo>
                    <a:pt x="43198" y="17256"/>
                    <a:pt x="43231" y="17256"/>
                    <a:pt x="43364" y="17189"/>
                  </a:cubicBezTo>
                  <a:close/>
                  <a:moveTo>
                    <a:pt x="23917" y="13086"/>
                  </a:moveTo>
                  <a:cubicBezTo>
                    <a:pt x="24117" y="13720"/>
                    <a:pt x="24618" y="13486"/>
                    <a:pt x="25018" y="13586"/>
                  </a:cubicBezTo>
                  <a:cubicBezTo>
                    <a:pt x="25185" y="13820"/>
                    <a:pt x="25151" y="14120"/>
                    <a:pt x="25051" y="14387"/>
                  </a:cubicBezTo>
                  <a:cubicBezTo>
                    <a:pt x="25051" y="14454"/>
                    <a:pt x="24985" y="14520"/>
                    <a:pt x="24951" y="14621"/>
                  </a:cubicBezTo>
                  <a:cubicBezTo>
                    <a:pt x="24618" y="15288"/>
                    <a:pt x="24618" y="15288"/>
                    <a:pt x="25151" y="15821"/>
                  </a:cubicBezTo>
                  <a:cubicBezTo>
                    <a:pt x="25085" y="15955"/>
                    <a:pt x="25018" y="16088"/>
                    <a:pt x="24885" y="16188"/>
                  </a:cubicBezTo>
                  <a:cubicBezTo>
                    <a:pt x="24818" y="16288"/>
                    <a:pt x="24684" y="16355"/>
                    <a:pt x="24584" y="16455"/>
                  </a:cubicBezTo>
                  <a:cubicBezTo>
                    <a:pt x="24384" y="16655"/>
                    <a:pt x="24418" y="16789"/>
                    <a:pt x="24684" y="16889"/>
                  </a:cubicBezTo>
                  <a:cubicBezTo>
                    <a:pt x="25151" y="17122"/>
                    <a:pt x="25185" y="17222"/>
                    <a:pt x="24885" y="17623"/>
                  </a:cubicBezTo>
                  <a:cubicBezTo>
                    <a:pt x="24551" y="18090"/>
                    <a:pt x="24151" y="18523"/>
                    <a:pt x="23617" y="18690"/>
                  </a:cubicBezTo>
                  <a:cubicBezTo>
                    <a:pt x="22816" y="18957"/>
                    <a:pt x="22349" y="19557"/>
                    <a:pt x="21916" y="20191"/>
                  </a:cubicBezTo>
                  <a:cubicBezTo>
                    <a:pt x="21582" y="20692"/>
                    <a:pt x="21249" y="21225"/>
                    <a:pt x="20848" y="21692"/>
                  </a:cubicBezTo>
                  <a:cubicBezTo>
                    <a:pt x="20181" y="22393"/>
                    <a:pt x="20148" y="23260"/>
                    <a:pt x="20315" y="24161"/>
                  </a:cubicBezTo>
                  <a:cubicBezTo>
                    <a:pt x="20315" y="24227"/>
                    <a:pt x="20315" y="24294"/>
                    <a:pt x="20315" y="24361"/>
                  </a:cubicBezTo>
                  <a:cubicBezTo>
                    <a:pt x="20048" y="23760"/>
                    <a:pt x="19781" y="23227"/>
                    <a:pt x="19881" y="22526"/>
                  </a:cubicBezTo>
                  <a:cubicBezTo>
                    <a:pt x="20115" y="20725"/>
                    <a:pt x="21049" y="19224"/>
                    <a:pt x="21949" y="17756"/>
                  </a:cubicBezTo>
                  <a:cubicBezTo>
                    <a:pt x="22216" y="17322"/>
                    <a:pt x="22450" y="16922"/>
                    <a:pt x="22683" y="16489"/>
                  </a:cubicBezTo>
                  <a:cubicBezTo>
                    <a:pt x="22783" y="16288"/>
                    <a:pt x="22850" y="16055"/>
                    <a:pt x="22883" y="15821"/>
                  </a:cubicBezTo>
                  <a:lnTo>
                    <a:pt x="22883" y="15821"/>
                  </a:lnTo>
                  <a:cubicBezTo>
                    <a:pt x="21649" y="17623"/>
                    <a:pt x="20215" y="19291"/>
                    <a:pt x="19447" y="21392"/>
                  </a:cubicBezTo>
                  <a:cubicBezTo>
                    <a:pt x="19481" y="21225"/>
                    <a:pt x="19481" y="21058"/>
                    <a:pt x="19514" y="20892"/>
                  </a:cubicBezTo>
                  <a:cubicBezTo>
                    <a:pt x="19714" y="20191"/>
                    <a:pt x="19948" y="19491"/>
                    <a:pt x="20148" y="18757"/>
                  </a:cubicBezTo>
                  <a:cubicBezTo>
                    <a:pt x="20315" y="18156"/>
                    <a:pt x="20548" y="17556"/>
                    <a:pt x="20982" y="17089"/>
                  </a:cubicBezTo>
                  <a:cubicBezTo>
                    <a:pt x="21349" y="16655"/>
                    <a:pt x="21582" y="16188"/>
                    <a:pt x="21782" y="15688"/>
                  </a:cubicBezTo>
                  <a:cubicBezTo>
                    <a:pt x="21949" y="15321"/>
                    <a:pt x="22183" y="14954"/>
                    <a:pt x="22450" y="14621"/>
                  </a:cubicBezTo>
                  <a:cubicBezTo>
                    <a:pt x="22917" y="14120"/>
                    <a:pt x="23384" y="13620"/>
                    <a:pt x="23917" y="13086"/>
                  </a:cubicBezTo>
                  <a:close/>
                  <a:moveTo>
                    <a:pt x="3031" y="12143"/>
                  </a:moveTo>
                  <a:cubicBezTo>
                    <a:pt x="3065" y="12143"/>
                    <a:pt x="3100" y="12146"/>
                    <a:pt x="3136" y="12152"/>
                  </a:cubicBezTo>
                  <a:cubicBezTo>
                    <a:pt x="3303" y="12185"/>
                    <a:pt x="3503" y="12252"/>
                    <a:pt x="3669" y="12319"/>
                  </a:cubicBezTo>
                  <a:cubicBezTo>
                    <a:pt x="4437" y="12619"/>
                    <a:pt x="5171" y="12953"/>
                    <a:pt x="5938" y="13253"/>
                  </a:cubicBezTo>
                  <a:cubicBezTo>
                    <a:pt x="6605" y="13520"/>
                    <a:pt x="7305" y="13586"/>
                    <a:pt x="8006" y="13620"/>
                  </a:cubicBezTo>
                  <a:cubicBezTo>
                    <a:pt x="10174" y="13753"/>
                    <a:pt x="11942" y="14621"/>
                    <a:pt x="13243" y="16355"/>
                  </a:cubicBezTo>
                  <a:cubicBezTo>
                    <a:pt x="13810" y="17122"/>
                    <a:pt x="14377" y="17890"/>
                    <a:pt x="14911" y="18690"/>
                  </a:cubicBezTo>
                  <a:cubicBezTo>
                    <a:pt x="14978" y="18757"/>
                    <a:pt x="15044" y="18857"/>
                    <a:pt x="15144" y="19024"/>
                  </a:cubicBezTo>
                  <a:cubicBezTo>
                    <a:pt x="15011" y="18990"/>
                    <a:pt x="14944" y="18990"/>
                    <a:pt x="14877" y="18957"/>
                  </a:cubicBezTo>
                  <a:cubicBezTo>
                    <a:pt x="14244" y="18757"/>
                    <a:pt x="13643" y="18490"/>
                    <a:pt x="12976" y="18323"/>
                  </a:cubicBezTo>
                  <a:cubicBezTo>
                    <a:pt x="11975" y="18090"/>
                    <a:pt x="11041" y="17656"/>
                    <a:pt x="10174" y="17122"/>
                  </a:cubicBezTo>
                  <a:cubicBezTo>
                    <a:pt x="9040" y="16422"/>
                    <a:pt x="7872" y="15721"/>
                    <a:pt x="6738" y="14987"/>
                  </a:cubicBezTo>
                  <a:cubicBezTo>
                    <a:pt x="5437" y="14154"/>
                    <a:pt x="4003" y="13653"/>
                    <a:pt x="2435" y="13420"/>
                  </a:cubicBezTo>
                  <a:lnTo>
                    <a:pt x="2435" y="13420"/>
                  </a:lnTo>
                  <a:cubicBezTo>
                    <a:pt x="2669" y="13520"/>
                    <a:pt x="2936" y="13653"/>
                    <a:pt x="3202" y="13753"/>
                  </a:cubicBezTo>
                  <a:cubicBezTo>
                    <a:pt x="4804" y="14320"/>
                    <a:pt x="6305" y="15088"/>
                    <a:pt x="7672" y="16088"/>
                  </a:cubicBezTo>
                  <a:cubicBezTo>
                    <a:pt x="8339" y="16589"/>
                    <a:pt x="9073" y="17022"/>
                    <a:pt x="9774" y="17456"/>
                  </a:cubicBezTo>
                  <a:cubicBezTo>
                    <a:pt x="9907" y="17556"/>
                    <a:pt x="10041" y="17623"/>
                    <a:pt x="10141" y="17823"/>
                  </a:cubicBezTo>
                  <a:cubicBezTo>
                    <a:pt x="9240" y="17656"/>
                    <a:pt x="8339" y="17556"/>
                    <a:pt x="7439" y="17356"/>
                  </a:cubicBezTo>
                  <a:cubicBezTo>
                    <a:pt x="6572" y="17122"/>
                    <a:pt x="5704" y="16822"/>
                    <a:pt x="4837" y="16555"/>
                  </a:cubicBezTo>
                  <a:cubicBezTo>
                    <a:pt x="4804" y="16589"/>
                    <a:pt x="4770" y="16655"/>
                    <a:pt x="4770" y="16689"/>
                  </a:cubicBezTo>
                  <a:cubicBezTo>
                    <a:pt x="4937" y="16789"/>
                    <a:pt x="5104" y="16889"/>
                    <a:pt x="5271" y="16956"/>
                  </a:cubicBezTo>
                  <a:cubicBezTo>
                    <a:pt x="6138" y="17322"/>
                    <a:pt x="7039" y="17523"/>
                    <a:pt x="7973" y="17656"/>
                  </a:cubicBezTo>
                  <a:cubicBezTo>
                    <a:pt x="8740" y="17789"/>
                    <a:pt x="9507" y="17890"/>
                    <a:pt x="10274" y="18023"/>
                  </a:cubicBezTo>
                  <a:cubicBezTo>
                    <a:pt x="10708" y="18090"/>
                    <a:pt x="11108" y="18256"/>
                    <a:pt x="11542" y="18390"/>
                  </a:cubicBezTo>
                  <a:cubicBezTo>
                    <a:pt x="12276" y="18623"/>
                    <a:pt x="13043" y="18857"/>
                    <a:pt x="13777" y="19090"/>
                  </a:cubicBezTo>
                  <a:cubicBezTo>
                    <a:pt x="14477" y="19324"/>
                    <a:pt x="15178" y="19557"/>
                    <a:pt x="15878" y="19791"/>
                  </a:cubicBezTo>
                  <a:cubicBezTo>
                    <a:pt x="15978" y="19824"/>
                    <a:pt x="16045" y="19891"/>
                    <a:pt x="16145" y="19958"/>
                  </a:cubicBezTo>
                  <a:cubicBezTo>
                    <a:pt x="16045" y="19991"/>
                    <a:pt x="16012" y="20024"/>
                    <a:pt x="15978" y="20024"/>
                  </a:cubicBezTo>
                  <a:cubicBezTo>
                    <a:pt x="14944" y="19858"/>
                    <a:pt x="13943" y="19657"/>
                    <a:pt x="12943" y="19524"/>
                  </a:cubicBezTo>
                  <a:cubicBezTo>
                    <a:pt x="11608" y="19391"/>
                    <a:pt x="10374" y="18957"/>
                    <a:pt x="9140" y="18557"/>
                  </a:cubicBezTo>
                  <a:cubicBezTo>
                    <a:pt x="8907" y="18490"/>
                    <a:pt x="8706" y="18423"/>
                    <a:pt x="8473" y="18357"/>
                  </a:cubicBezTo>
                  <a:cubicBezTo>
                    <a:pt x="8446" y="18348"/>
                    <a:pt x="8417" y="18343"/>
                    <a:pt x="8385" y="18343"/>
                  </a:cubicBezTo>
                  <a:cubicBezTo>
                    <a:pt x="8299" y="18343"/>
                    <a:pt x="8195" y="18374"/>
                    <a:pt x="8073" y="18423"/>
                  </a:cubicBezTo>
                  <a:cubicBezTo>
                    <a:pt x="8173" y="18490"/>
                    <a:pt x="8239" y="18623"/>
                    <a:pt x="8339" y="18657"/>
                  </a:cubicBezTo>
                  <a:cubicBezTo>
                    <a:pt x="8740" y="18790"/>
                    <a:pt x="9173" y="18957"/>
                    <a:pt x="9574" y="19057"/>
                  </a:cubicBezTo>
                  <a:cubicBezTo>
                    <a:pt x="10441" y="19324"/>
                    <a:pt x="11342" y="19557"/>
                    <a:pt x="12209" y="19758"/>
                  </a:cubicBezTo>
                  <a:cubicBezTo>
                    <a:pt x="13009" y="19924"/>
                    <a:pt x="13843" y="19958"/>
                    <a:pt x="14644" y="20124"/>
                  </a:cubicBezTo>
                  <a:cubicBezTo>
                    <a:pt x="15378" y="20258"/>
                    <a:pt x="16112" y="20358"/>
                    <a:pt x="16812" y="20625"/>
                  </a:cubicBezTo>
                  <a:cubicBezTo>
                    <a:pt x="17479" y="20892"/>
                    <a:pt x="18013" y="21425"/>
                    <a:pt x="18547" y="22026"/>
                  </a:cubicBezTo>
                  <a:cubicBezTo>
                    <a:pt x="17746" y="21892"/>
                    <a:pt x="17012" y="21859"/>
                    <a:pt x="16312" y="21659"/>
                  </a:cubicBezTo>
                  <a:cubicBezTo>
                    <a:pt x="15144" y="21359"/>
                    <a:pt x="13977" y="21192"/>
                    <a:pt x="12809" y="21159"/>
                  </a:cubicBezTo>
                  <a:cubicBezTo>
                    <a:pt x="10775" y="21092"/>
                    <a:pt x="8973" y="20358"/>
                    <a:pt x="7339" y="19157"/>
                  </a:cubicBezTo>
                  <a:cubicBezTo>
                    <a:pt x="6738" y="18690"/>
                    <a:pt x="6071" y="18290"/>
                    <a:pt x="5437" y="17923"/>
                  </a:cubicBezTo>
                  <a:cubicBezTo>
                    <a:pt x="5005" y="17676"/>
                    <a:pt x="4543" y="17486"/>
                    <a:pt x="4027" y="17486"/>
                  </a:cubicBezTo>
                  <a:cubicBezTo>
                    <a:pt x="3986" y="17486"/>
                    <a:pt x="3945" y="17487"/>
                    <a:pt x="3903" y="17489"/>
                  </a:cubicBezTo>
                  <a:cubicBezTo>
                    <a:pt x="5104" y="17856"/>
                    <a:pt x="6038" y="18623"/>
                    <a:pt x="6972" y="19391"/>
                  </a:cubicBezTo>
                  <a:cubicBezTo>
                    <a:pt x="7739" y="19991"/>
                    <a:pt x="8540" y="20458"/>
                    <a:pt x="9440" y="20825"/>
                  </a:cubicBezTo>
                  <a:cubicBezTo>
                    <a:pt x="9507" y="20858"/>
                    <a:pt x="9607" y="20892"/>
                    <a:pt x="9674" y="21025"/>
                  </a:cubicBezTo>
                  <a:cubicBezTo>
                    <a:pt x="9273" y="21058"/>
                    <a:pt x="8907" y="21125"/>
                    <a:pt x="8506" y="21159"/>
                  </a:cubicBezTo>
                  <a:lnTo>
                    <a:pt x="7372" y="21159"/>
                  </a:lnTo>
                  <a:cubicBezTo>
                    <a:pt x="6938" y="21125"/>
                    <a:pt x="6538" y="21092"/>
                    <a:pt x="6138" y="21058"/>
                  </a:cubicBezTo>
                  <a:cubicBezTo>
                    <a:pt x="5841" y="21031"/>
                    <a:pt x="5544" y="20983"/>
                    <a:pt x="5212" y="20983"/>
                  </a:cubicBezTo>
                  <a:cubicBezTo>
                    <a:pt x="5134" y="20983"/>
                    <a:pt x="5053" y="20985"/>
                    <a:pt x="4970" y="20992"/>
                  </a:cubicBezTo>
                  <a:cubicBezTo>
                    <a:pt x="5037" y="21025"/>
                    <a:pt x="5104" y="21092"/>
                    <a:pt x="5204" y="21125"/>
                  </a:cubicBezTo>
                  <a:cubicBezTo>
                    <a:pt x="5804" y="21392"/>
                    <a:pt x="6471" y="21525"/>
                    <a:pt x="7172" y="21525"/>
                  </a:cubicBezTo>
                  <a:cubicBezTo>
                    <a:pt x="8273" y="21492"/>
                    <a:pt x="9407" y="21525"/>
                    <a:pt x="10541" y="21392"/>
                  </a:cubicBezTo>
                  <a:cubicBezTo>
                    <a:pt x="10665" y="21381"/>
                    <a:pt x="10789" y="21377"/>
                    <a:pt x="10913" y="21377"/>
                  </a:cubicBezTo>
                  <a:cubicBezTo>
                    <a:pt x="11555" y="21377"/>
                    <a:pt x="12194" y="21503"/>
                    <a:pt x="12809" y="21559"/>
                  </a:cubicBezTo>
                  <a:cubicBezTo>
                    <a:pt x="14010" y="21692"/>
                    <a:pt x="15211" y="21926"/>
                    <a:pt x="16412" y="22126"/>
                  </a:cubicBezTo>
                  <a:cubicBezTo>
                    <a:pt x="16745" y="22193"/>
                    <a:pt x="17112" y="22226"/>
                    <a:pt x="17446" y="22259"/>
                  </a:cubicBezTo>
                  <a:cubicBezTo>
                    <a:pt x="18013" y="22359"/>
                    <a:pt x="18513" y="22593"/>
                    <a:pt x="18980" y="22860"/>
                  </a:cubicBezTo>
                  <a:cubicBezTo>
                    <a:pt x="19047" y="22893"/>
                    <a:pt x="19147" y="22960"/>
                    <a:pt x="19181" y="23027"/>
                  </a:cubicBezTo>
                  <a:cubicBezTo>
                    <a:pt x="19414" y="23594"/>
                    <a:pt x="19648" y="24194"/>
                    <a:pt x="19914" y="24761"/>
                  </a:cubicBezTo>
                  <a:cubicBezTo>
                    <a:pt x="18947" y="24628"/>
                    <a:pt x="18013" y="24494"/>
                    <a:pt x="17079" y="24327"/>
                  </a:cubicBezTo>
                  <a:cubicBezTo>
                    <a:pt x="16412" y="24227"/>
                    <a:pt x="15745" y="24061"/>
                    <a:pt x="15144" y="23660"/>
                  </a:cubicBezTo>
                  <a:cubicBezTo>
                    <a:pt x="14421" y="23178"/>
                    <a:pt x="13645" y="22975"/>
                    <a:pt x="12829" y="22975"/>
                  </a:cubicBezTo>
                  <a:cubicBezTo>
                    <a:pt x="12517" y="22975"/>
                    <a:pt x="12199" y="23004"/>
                    <a:pt x="11875" y="23060"/>
                  </a:cubicBezTo>
                  <a:cubicBezTo>
                    <a:pt x="10541" y="23327"/>
                    <a:pt x="9173" y="23360"/>
                    <a:pt x="7806" y="23360"/>
                  </a:cubicBezTo>
                  <a:cubicBezTo>
                    <a:pt x="7722" y="23360"/>
                    <a:pt x="7631" y="23368"/>
                    <a:pt x="7539" y="23368"/>
                  </a:cubicBezTo>
                  <a:cubicBezTo>
                    <a:pt x="7447" y="23368"/>
                    <a:pt x="7355" y="23360"/>
                    <a:pt x="7272" y="23327"/>
                  </a:cubicBezTo>
                  <a:cubicBezTo>
                    <a:pt x="6371" y="23027"/>
                    <a:pt x="5437" y="22993"/>
                    <a:pt x="4537" y="22860"/>
                  </a:cubicBezTo>
                  <a:cubicBezTo>
                    <a:pt x="4437" y="22826"/>
                    <a:pt x="4303" y="22793"/>
                    <a:pt x="4203" y="22760"/>
                  </a:cubicBezTo>
                  <a:cubicBezTo>
                    <a:pt x="3703" y="22593"/>
                    <a:pt x="3636" y="22526"/>
                    <a:pt x="3803" y="21992"/>
                  </a:cubicBezTo>
                  <a:cubicBezTo>
                    <a:pt x="3937" y="21537"/>
                    <a:pt x="3899" y="21362"/>
                    <a:pt x="3585" y="21362"/>
                  </a:cubicBezTo>
                  <a:cubicBezTo>
                    <a:pt x="3508" y="21362"/>
                    <a:pt x="3415" y="21372"/>
                    <a:pt x="3303" y="21392"/>
                  </a:cubicBezTo>
                  <a:lnTo>
                    <a:pt x="3069" y="21392"/>
                  </a:lnTo>
                  <a:cubicBezTo>
                    <a:pt x="3102" y="21192"/>
                    <a:pt x="3136" y="20992"/>
                    <a:pt x="3169" y="20792"/>
                  </a:cubicBezTo>
                  <a:cubicBezTo>
                    <a:pt x="3236" y="20491"/>
                    <a:pt x="3136" y="20358"/>
                    <a:pt x="2802" y="20358"/>
                  </a:cubicBezTo>
                  <a:cubicBezTo>
                    <a:pt x="2369" y="20325"/>
                    <a:pt x="2335" y="20291"/>
                    <a:pt x="2435" y="19858"/>
                  </a:cubicBezTo>
                  <a:cubicBezTo>
                    <a:pt x="2502" y="19624"/>
                    <a:pt x="2569" y="19424"/>
                    <a:pt x="2435" y="19190"/>
                  </a:cubicBezTo>
                  <a:cubicBezTo>
                    <a:pt x="2369" y="19090"/>
                    <a:pt x="2402" y="18890"/>
                    <a:pt x="2435" y="18757"/>
                  </a:cubicBezTo>
                  <a:cubicBezTo>
                    <a:pt x="2491" y="18393"/>
                    <a:pt x="2406" y="18240"/>
                    <a:pt x="2121" y="18240"/>
                  </a:cubicBezTo>
                  <a:cubicBezTo>
                    <a:pt x="2066" y="18240"/>
                    <a:pt x="2004" y="18246"/>
                    <a:pt x="1935" y="18256"/>
                  </a:cubicBezTo>
                  <a:cubicBezTo>
                    <a:pt x="1835" y="18256"/>
                    <a:pt x="1768" y="18290"/>
                    <a:pt x="1635" y="18290"/>
                  </a:cubicBezTo>
                  <a:cubicBezTo>
                    <a:pt x="1635" y="18223"/>
                    <a:pt x="1635" y="18190"/>
                    <a:pt x="1635" y="18123"/>
                  </a:cubicBezTo>
                  <a:cubicBezTo>
                    <a:pt x="1662" y="17854"/>
                    <a:pt x="1623" y="17737"/>
                    <a:pt x="1432" y="17737"/>
                  </a:cubicBezTo>
                  <a:cubicBezTo>
                    <a:pt x="1386" y="17737"/>
                    <a:pt x="1332" y="17743"/>
                    <a:pt x="1268" y="17756"/>
                  </a:cubicBezTo>
                  <a:cubicBezTo>
                    <a:pt x="1175" y="17756"/>
                    <a:pt x="1072" y="17808"/>
                    <a:pt x="982" y="17808"/>
                  </a:cubicBezTo>
                  <a:cubicBezTo>
                    <a:pt x="909" y="17808"/>
                    <a:pt x="845" y="17775"/>
                    <a:pt x="801" y="17656"/>
                  </a:cubicBezTo>
                  <a:cubicBezTo>
                    <a:pt x="701" y="17389"/>
                    <a:pt x="934" y="17322"/>
                    <a:pt x="1101" y="17222"/>
                  </a:cubicBezTo>
                  <a:cubicBezTo>
                    <a:pt x="1168" y="17156"/>
                    <a:pt x="1234" y="17122"/>
                    <a:pt x="1301" y="17056"/>
                  </a:cubicBezTo>
                  <a:cubicBezTo>
                    <a:pt x="1568" y="16789"/>
                    <a:pt x="1535" y="16522"/>
                    <a:pt x="1234" y="16288"/>
                  </a:cubicBezTo>
                  <a:cubicBezTo>
                    <a:pt x="634" y="15821"/>
                    <a:pt x="634" y="15755"/>
                    <a:pt x="1168" y="15288"/>
                  </a:cubicBezTo>
                  <a:cubicBezTo>
                    <a:pt x="1635" y="14887"/>
                    <a:pt x="1635" y="14554"/>
                    <a:pt x="1168" y="14154"/>
                  </a:cubicBezTo>
                  <a:cubicBezTo>
                    <a:pt x="1134" y="14120"/>
                    <a:pt x="1134" y="14087"/>
                    <a:pt x="1101" y="14020"/>
                  </a:cubicBezTo>
                  <a:cubicBezTo>
                    <a:pt x="1268" y="13987"/>
                    <a:pt x="1401" y="13987"/>
                    <a:pt x="1535" y="13953"/>
                  </a:cubicBezTo>
                  <a:cubicBezTo>
                    <a:pt x="1968" y="13887"/>
                    <a:pt x="2202" y="13553"/>
                    <a:pt x="2168" y="13153"/>
                  </a:cubicBezTo>
                  <a:cubicBezTo>
                    <a:pt x="2168" y="12953"/>
                    <a:pt x="2002" y="12652"/>
                    <a:pt x="2235" y="12519"/>
                  </a:cubicBezTo>
                  <a:cubicBezTo>
                    <a:pt x="2476" y="12399"/>
                    <a:pt x="2717" y="12143"/>
                    <a:pt x="3031" y="12143"/>
                  </a:cubicBezTo>
                  <a:close/>
                  <a:moveTo>
                    <a:pt x="21282" y="22726"/>
                  </a:moveTo>
                  <a:cubicBezTo>
                    <a:pt x="21449" y="23327"/>
                    <a:pt x="21816" y="23560"/>
                    <a:pt x="22249" y="23794"/>
                  </a:cubicBezTo>
                  <a:cubicBezTo>
                    <a:pt x="22450" y="23894"/>
                    <a:pt x="22616" y="24127"/>
                    <a:pt x="22716" y="24361"/>
                  </a:cubicBezTo>
                  <a:cubicBezTo>
                    <a:pt x="22883" y="24728"/>
                    <a:pt x="22983" y="25128"/>
                    <a:pt x="23083" y="25495"/>
                  </a:cubicBezTo>
                  <a:cubicBezTo>
                    <a:pt x="23150" y="25628"/>
                    <a:pt x="23183" y="25795"/>
                    <a:pt x="23150" y="25929"/>
                  </a:cubicBezTo>
                  <a:cubicBezTo>
                    <a:pt x="23123" y="26093"/>
                    <a:pt x="23050" y="26213"/>
                    <a:pt x="22914" y="26213"/>
                  </a:cubicBezTo>
                  <a:cubicBezTo>
                    <a:pt x="22884" y="26213"/>
                    <a:pt x="22852" y="26207"/>
                    <a:pt x="22816" y="26195"/>
                  </a:cubicBezTo>
                  <a:cubicBezTo>
                    <a:pt x="22588" y="26107"/>
                    <a:pt x="22369" y="26061"/>
                    <a:pt x="22154" y="26061"/>
                  </a:cubicBezTo>
                  <a:cubicBezTo>
                    <a:pt x="21805" y="26061"/>
                    <a:pt x="21466" y="26181"/>
                    <a:pt x="21115" y="26429"/>
                  </a:cubicBezTo>
                  <a:cubicBezTo>
                    <a:pt x="21082" y="26229"/>
                    <a:pt x="21049" y="26162"/>
                    <a:pt x="21049" y="26095"/>
                  </a:cubicBezTo>
                  <a:cubicBezTo>
                    <a:pt x="21015" y="25462"/>
                    <a:pt x="20982" y="24828"/>
                    <a:pt x="20948" y="24194"/>
                  </a:cubicBezTo>
                  <a:cubicBezTo>
                    <a:pt x="20915" y="23694"/>
                    <a:pt x="21082" y="23260"/>
                    <a:pt x="21282" y="22726"/>
                  </a:cubicBezTo>
                  <a:close/>
                  <a:moveTo>
                    <a:pt x="32672" y="16111"/>
                  </a:moveTo>
                  <a:cubicBezTo>
                    <a:pt x="32858" y="16111"/>
                    <a:pt x="32914" y="16267"/>
                    <a:pt x="32957" y="16589"/>
                  </a:cubicBezTo>
                  <a:cubicBezTo>
                    <a:pt x="32957" y="16655"/>
                    <a:pt x="32990" y="16755"/>
                    <a:pt x="33024" y="16822"/>
                  </a:cubicBezTo>
                  <a:cubicBezTo>
                    <a:pt x="33085" y="17007"/>
                    <a:pt x="33210" y="17103"/>
                    <a:pt x="33359" y="17103"/>
                  </a:cubicBezTo>
                  <a:cubicBezTo>
                    <a:pt x="33452" y="17103"/>
                    <a:pt x="33555" y="17066"/>
                    <a:pt x="33658" y="16989"/>
                  </a:cubicBezTo>
                  <a:cubicBezTo>
                    <a:pt x="33791" y="16889"/>
                    <a:pt x="33891" y="16755"/>
                    <a:pt x="34024" y="16655"/>
                  </a:cubicBezTo>
                  <a:cubicBezTo>
                    <a:pt x="34112" y="16590"/>
                    <a:pt x="34200" y="16509"/>
                    <a:pt x="34316" y="16509"/>
                  </a:cubicBezTo>
                  <a:cubicBezTo>
                    <a:pt x="34376" y="16509"/>
                    <a:pt x="34445" y="16531"/>
                    <a:pt x="34525" y="16589"/>
                  </a:cubicBezTo>
                  <a:cubicBezTo>
                    <a:pt x="34358" y="17456"/>
                    <a:pt x="34058" y="18223"/>
                    <a:pt x="33691" y="18957"/>
                  </a:cubicBezTo>
                  <a:cubicBezTo>
                    <a:pt x="33658" y="19024"/>
                    <a:pt x="33624" y="19090"/>
                    <a:pt x="33591" y="19157"/>
                  </a:cubicBezTo>
                  <a:cubicBezTo>
                    <a:pt x="32757" y="20325"/>
                    <a:pt x="32724" y="21659"/>
                    <a:pt x="32824" y="23027"/>
                  </a:cubicBezTo>
                  <a:cubicBezTo>
                    <a:pt x="32924" y="24528"/>
                    <a:pt x="32990" y="24194"/>
                    <a:pt x="32123" y="25562"/>
                  </a:cubicBezTo>
                  <a:cubicBezTo>
                    <a:pt x="32090" y="25595"/>
                    <a:pt x="32023" y="25628"/>
                    <a:pt x="31923" y="25728"/>
                  </a:cubicBezTo>
                  <a:cubicBezTo>
                    <a:pt x="32023" y="24428"/>
                    <a:pt x="31856" y="23227"/>
                    <a:pt x="31456" y="22026"/>
                  </a:cubicBezTo>
                  <a:lnTo>
                    <a:pt x="31456" y="22026"/>
                  </a:lnTo>
                  <a:cubicBezTo>
                    <a:pt x="31489" y="22259"/>
                    <a:pt x="31523" y="22526"/>
                    <a:pt x="31523" y="22760"/>
                  </a:cubicBezTo>
                  <a:cubicBezTo>
                    <a:pt x="31523" y="23927"/>
                    <a:pt x="31523" y="25095"/>
                    <a:pt x="31523" y="26262"/>
                  </a:cubicBezTo>
                  <a:cubicBezTo>
                    <a:pt x="31523" y="26662"/>
                    <a:pt x="31222" y="26863"/>
                    <a:pt x="30922" y="27129"/>
                  </a:cubicBezTo>
                  <a:lnTo>
                    <a:pt x="30922" y="26262"/>
                  </a:lnTo>
                  <a:lnTo>
                    <a:pt x="30856" y="26262"/>
                  </a:lnTo>
                  <a:cubicBezTo>
                    <a:pt x="30822" y="26329"/>
                    <a:pt x="30755" y="26396"/>
                    <a:pt x="30722" y="26496"/>
                  </a:cubicBezTo>
                  <a:cubicBezTo>
                    <a:pt x="30689" y="26763"/>
                    <a:pt x="30589" y="27063"/>
                    <a:pt x="30589" y="27330"/>
                  </a:cubicBezTo>
                  <a:cubicBezTo>
                    <a:pt x="30589" y="27863"/>
                    <a:pt x="30255" y="28197"/>
                    <a:pt x="29955" y="28564"/>
                  </a:cubicBezTo>
                  <a:cubicBezTo>
                    <a:pt x="29988" y="27830"/>
                    <a:pt x="30122" y="27129"/>
                    <a:pt x="30088" y="26462"/>
                  </a:cubicBezTo>
                  <a:cubicBezTo>
                    <a:pt x="30055" y="24928"/>
                    <a:pt x="29955" y="23427"/>
                    <a:pt x="29855" y="21926"/>
                  </a:cubicBezTo>
                  <a:cubicBezTo>
                    <a:pt x="29821" y="21592"/>
                    <a:pt x="29821" y="21292"/>
                    <a:pt x="30022" y="20992"/>
                  </a:cubicBezTo>
                  <a:cubicBezTo>
                    <a:pt x="30088" y="20892"/>
                    <a:pt x="30122" y="20758"/>
                    <a:pt x="30155" y="20625"/>
                  </a:cubicBezTo>
                  <a:cubicBezTo>
                    <a:pt x="30422" y="19758"/>
                    <a:pt x="30655" y="18857"/>
                    <a:pt x="30956" y="17990"/>
                  </a:cubicBezTo>
                  <a:cubicBezTo>
                    <a:pt x="31122" y="17556"/>
                    <a:pt x="31356" y="17156"/>
                    <a:pt x="31589" y="16789"/>
                  </a:cubicBezTo>
                  <a:cubicBezTo>
                    <a:pt x="31756" y="16555"/>
                    <a:pt x="31990" y="16355"/>
                    <a:pt x="32223" y="16255"/>
                  </a:cubicBezTo>
                  <a:cubicBezTo>
                    <a:pt x="32426" y="16160"/>
                    <a:pt x="32569" y="16111"/>
                    <a:pt x="32672" y="16111"/>
                  </a:cubicBezTo>
                  <a:close/>
                  <a:moveTo>
                    <a:pt x="41863" y="23427"/>
                  </a:moveTo>
                  <a:lnTo>
                    <a:pt x="41863" y="23427"/>
                  </a:lnTo>
                  <a:cubicBezTo>
                    <a:pt x="41830" y="23827"/>
                    <a:pt x="41830" y="23827"/>
                    <a:pt x="42564" y="24261"/>
                  </a:cubicBezTo>
                  <a:cubicBezTo>
                    <a:pt x="42330" y="24728"/>
                    <a:pt x="42130" y="25195"/>
                    <a:pt x="41530" y="25362"/>
                  </a:cubicBezTo>
                  <a:cubicBezTo>
                    <a:pt x="41163" y="25462"/>
                    <a:pt x="40863" y="25662"/>
                    <a:pt x="40529" y="25862"/>
                  </a:cubicBezTo>
                  <a:cubicBezTo>
                    <a:pt x="40429" y="25937"/>
                    <a:pt x="40329" y="25974"/>
                    <a:pt x="40215" y="25974"/>
                  </a:cubicBezTo>
                  <a:cubicBezTo>
                    <a:pt x="40177" y="25974"/>
                    <a:pt x="40137" y="25970"/>
                    <a:pt x="40095" y="25962"/>
                  </a:cubicBezTo>
                  <a:cubicBezTo>
                    <a:pt x="39876" y="25920"/>
                    <a:pt x="39660" y="25901"/>
                    <a:pt x="39447" y="25901"/>
                  </a:cubicBezTo>
                  <a:cubicBezTo>
                    <a:pt x="38822" y="25901"/>
                    <a:pt x="38225" y="26063"/>
                    <a:pt x="37627" y="26262"/>
                  </a:cubicBezTo>
                  <a:cubicBezTo>
                    <a:pt x="37527" y="26296"/>
                    <a:pt x="37494" y="26362"/>
                    <a:pt x="37427" y="26462"/>
                  </a:cubicBezTo>
                  <a:cubicBezTo>
                    <a:pt x="37894" y="26396"/>
                    <a:pt x="38328" y="26329"/>
                    <a:pt x="38795" y="26262"/>
                  </a:cubicBezTo>
                  <a:cubicBezTo>
                    <a:pt x="38960" y="26239"/>
                    <a:pt x="39121" y="26227"/>
                    <a:pt x="39283" y="26227"/>
                  </a:cubicBezTo>
                  <a:cubicBezTo>
                    <a:pt x="39577" y="26227"/>
                    <a:pt x="39872" y="26264"/>
                    <a:pt x="40196" y="26329"/>
                  </a:cubicBezTo>
                  <a:cubicBezTo>
                    <a:pt x="40062" y="26462"/>
                    <a:pt x="39929" y="26596"/>
                    <a:pt x="39929" y="26696"/>
                  </a:cubicBezTo>
                  <a:cubicBezTo>
                    <a:pt x="39929" y="26829"/>
                    <a:pt x="40029" y="26963"/>
                    <a:pt x="40129" y="27129"/>
                  </a:cubicBezTo>
                  <a:cubicBezTo>
                    <a:pt x="39993" y="27175"/>
                    <a:pt x="39865" y="27193"/>
                    <a:pt x="39736" y="27193"/>
                  </a:cubicBezTo>
                  <a:cubicBezTo>
                    <a:pt x="39581" y="27193"/>
                    <a:pt x="39426" y="27166"/>
                    <a:pt x="39262" y="27129"/>
                  </a:cubicBezTo>
                  <a:cubicBezTo>
                    <a:pt x="38922" y="27046"/>
                    <a:pt x="38590" y="27009"/>
                    <a:pt x="38266" y="27009"/>
                  </a:cubicBezTo>
                  <a:cubicBezTo>
                    <a:pt x="37158" y="27009"/>
                    <a:pt x="36131" y="27440"/>
                    <a:pt x="35125" y="27930"/>
                  </a:cubicBezTo>
                  <a:cubicBezTo>
                    <a:pt x="35092" y="27930"/>
                    <a:pt x="35092" y="27997"/>
                    <a:pt x="35059" y="28063"/>
                  </a:cubicBezTo>
                  <a:cubicBezTo>
                    <a:pt x="35792" y="27830"/>
                    <a:pt x="36526" y="27630"/>
                    <a:pt x="37293" y="27396"/>
                  </a:cubicBezTo>
                  <a:lnTo>
                    <a:pt x="37293" y="27396"/>
                  </a:lnTo>
                  <a:cubicBezTo>
                    <a:pt x="36860" y="28164"/>
                    <a:pt x="36860" y="28164"/>
                    <a:pt x="36860" y="28697"/>
                  </a:cubicBezTo>
                  <a:lnTo>
                    <a:pt x="36560" y="28697"/>
                  </a:lnTo>
                  <a:cubicBezTo>
                    <a:pt x="36320" y="28637"/>
                    <a:pt x="36087" y="28604"/>
                    <a:pt x="35857" y="28604"/>
                  </a:cubicBezTo>
                  <a:cubicBezTo>
                    <a:pt x="35576" y="28604"/>
                    <a:pt x="35301" y="28654"/>
                    <a:pt x="35025" y="28764"/>
                  </a:cubicBezTo>
                  <a:cubicBezTo>
                    <a:pt x="34965" y="28781"/>
                    <a:pt x="34907" y="28790"/>
                    <a:pt x="34851" y="28790"/>
                  </a:cubicBezTo>
                  <a:cubicBezTo>
                    <a:pt x="34690" y="28790"/>
                    <a:pt x="34548" y="28721"/>
                    <a:pt x="34425" y="28597"/>
                  </a:cubicBezTo>
                  <a:cubicBezTo>
                    <a:pt x="34058" y="28264"/>
                    <a:pt x="34091" y="27830"/>
                    <a:pt x="34525" y="27596"/>
                  </a:cubicBezTo>
                  <a:cubicBezTo>
                    <a:pt x="35159" y="27263"/>
                    <a:pt x="35826" y="26996"/>
                    <a:pt x="36493" y="26696"/>
                  </a:cubicBezTo>
                  <a:cubicBezTo>
                    <a:pt x="36660" y="26596"/>
                    <a:pt x="36826" y="26496"/>
                    <a:pt x="37093" y="26362"/>
                  </a:cubicBezTo>
                  <a:cubicBezTo>
                    <a:pt x="36994" y="26326"/>
                    <a:pt x="36906" y="26312"/>
                    <a:pt x="36828" y="26312"/>
                  </a:cubicBezTo>
                  <a:cubicBezTo>
                    <a:pt x="36618" y="26312"/>
                    <a:pt x="36472" y="26414"/>
                    <a:pt x="36326" y="26462"/>
                  </a:cubicBezTo>
                  <a:cubicBezTo>
                    <a:pt x="36126" y="26496"/>
                    <a:pt x="35926" y="26596"/>
                    <a:pt x="35692" y="26662"/>
                  </a:cubicBezTo>
                  <a:cubicBezTo>
                    <a:pt x="35959" y="26362"/>
                    <a:pt x="36460" y="26029"/>
                    <a:pt x="36793" y="25929"/>
                  </a:cubicBezTo>
                  <a:cubicBezTo>
                    <a:pt x="37910" y="25627"/>
                    <a:pt x="39027" y="25352"/>
                    <a:pt x="40193" y="25352"/>
                  </a:cubicBezTo>
                  <a:cubicBezTo>
                    <a:pt x="40316" y="25352"/>
                    <a:pt x="40439" y="25355"/>
                    <a:pt x="40562" y="25362"/>
                  </a:cubicBezTo>
                  <a:cubicBezTo>
                    <a:pt x="40696" y="25362"/>
                    <a:pt x="40829" y="25362"/>
                    <a:pt x="41096" y="25328"/>
                  </a:cubicBezTo>
                  <a:cubicBezTo>
                    <a:pt x="40874" y="25131"/>
                    <a:pt x="40816" y="25080"/>
                    <a:pt x="40384" y="25080"/>
                  </a:cubicBezTo>
                  <a:cubicBezTo>
                    <a:pt x="40232" y="25080"/>
                    <a:pt x="40032" y="25086"/>
                    <a:pt x="39762" y="25095"/>
                  </a:cubicBezTo>
                  <a:cubicBezTo>
                    <a:pt x="39362" y="25095"/>
                    <a:pt x="38928" y="25161"/>
                    <a:pt x="38528" y="25228"/>
                  </a:cubicBezTo>
                  <a:cubicBezTo>
                    <a:pt x="38094" y="25295"/>
                    <a:pt x="37694" y="25428"/>
                    <a:pt x="37260" y="25528"/>
                  </a:cubicBezTo>
                  <a:cubicBezTo>
                    <a:pt x="37660" y="25195"/>
                    <a:pt x="38227" y="24961"/>
                    <a:pt x="37760" y="24261"/>
                  </a:cubicBezTo>
                  <a:cubicBezTo>
                    <a:pt x="37994" y="24194"/>
                    <a:pt x="38161" y="24127"/>
                    <a:pt x="38361" y="24061"/>
                  </a:cubicBezTo>
                  <a:cubicBezTo>
                    <a:pt x="38761" y="23927"/>
                    <a:pt x="39195" y="23760"/>
                    <a:pt x="39595" y="23660"/>
                  </a:cubicBezTo>
                  <a:cubicBezTo>
                    <a:pt x="39829" y="23594"/>
                    <a:pt x="40062" y="23527"/>
                    <a:pt x="40296" y="23527"/>
                  </a:cubicBezTo>
                  <a:cubicBezTo>
                    <a:pt x="40829" y="23494"/>
                    <a:pt x="41363" y="23460"/>
                    <a:pt x="41863" y="23427"/>
                  </a:cubicBezTo>
                  <a:close/>
                  <a:moveTo>
                    <a:pt x="27677" y="19995"/>
                  </a:moveTo>
                  <a:cubicBezTo>
                    <a:pt x="27800" y="19995"/>
                    <a:pt x="27922" y="20095"/>
                    <a:pt x="28020" y="20291"/>
                  </a:cubicBezTo>
                  <a:cubicBezTo>
                    <a:pt x="28187" y="20591"/>
                    <a:pt x="28287" y="20892"/>
                    <a:pt x="28420" y="21159"/>
                  </a:cubicBezTo>
                  <a:cubicBezTo>
                    <a:pt x="28623" y="21536"/>
                    <a:pt x="28852" y="21812"/>
                    <a:pt x="29302" y="21812"/>
                  </a:cubicBezTo>
                  <a:cubicBezTo>
                    <a:pt x="29370" y="21812"/>
                    <a:pt x="29443" y="21805"/>
                    <a:pt x="29521" y="21792"/>
                  </a:cubicBezTo>
                  <a:lnTo>
                    <a:pt x="29521" y="22593"/>
                  </a:lnTo>
                  <a:cubicBezTo>
                    <a:pt x="29521" y="23260"/>
                    <a:pt x="29555" y="23927"/>
                    <a:pt x="29555" y="24561"/>
                  </a:cubicBezTo>
                  <a:cubicBezTo>
                    <a:pt x="29521" y="25295"/>
                    <a:pt x="29354" y="25962"/>
                    <a:pt x="29054" y="26629"/>
                  </a:cubicBezTo>
                  <a:cubicBezTo>
                    <a:pt x="28687" y="27430"/>
                    <a:pt x="28320" y="28264"/>
                    <a:pt x="27920" y="29131"/>
                  </a:cubicBezTo>
                  <a:cubicBezTo>
                    <a:pt x="27887" y="28997"/>
                    <a:pt x="27853" y="28931"/>
                    <a:pt x="27820" y="28831"/>
                  </a:cubicBezTo>
                  <a:cubicBezTo>
                    <a:pt x="27787" y="28063"/>
                    <a:pt x="27820" y="27296"/>
                    <a:pt x="27953" y="26562"/>
                  </a:cubicBezTo>
                  <a:cubicBezTo>
                    <a:pt x="28087" y="25995"/>
                    <a:pt x="28087" y="25395"/>
                    <a:pt x="28054" y="24828"/>
                  </a:cubicBezTo>
                  <a:cubicBezTo>
                    <a:pt x="27987" y="24161"/>
                    <a:pt x="28020" y="23527"/>
                    <a:pt x="28020" y="22893"/>
                  </a:cubicBezTo>
                  <a:cubicBezTo>
                    <a:pt x="28020" y="21992"/>
                    <a:pt x="27887" y="21125"/>
                    <a:pt x="27620" y="20258"/>
                  </a:cubicBezTo>
                  <a:lnTo>
                    <a:pt x="27620" y="20258"/>
                  </a:lnTo>
                  <a:cubicBezTo>
                    <a:pt x="27687" y="21025"/>
                    <a:pt x="27787" y="21759"/>
                    <a:pt x="27820" y="22493"/>
                  </a:cubicBezTo>
                  <a:cubicBezTo>
                    <a:pt x="27853" y="23260"/>
                    <a:pt x="27820" y="24027"/>
                    <a:pt x="27820" y="24828"/>
                  </a:cubicBezTo>
                  <a:cubicBezTo>
                    <a:pt x="27520" y="24628"/>
                    <a:pt x="27420" y="24327"/>
                    <a:pt x="27320" y="24027"/>
                  </a:cubicBezTo>
                  <a:cubicBezTo>
                    <a:pt x="27056" y="23468"/>
                    <a:pt x="26728" y="22909"/>
                    <a:pt x="26271" y="22477"/>
                  </a:cubicBezTo>
                  <a:lnTo>
                    <a:pt x="26271" y="22477"/>
                  </a:lnTo>
                  <a:cubicBezTo>
                    <a:pt x="26298" y="22459"/>
                    <a:pt x="26325" y="22459"/>
                    <a:pt x="26352" y="22459"/>
                  </a:cubicBezTo>
                  <a:cubicBezTo>
                    <a:pt x="27019" y="22393"/>
                    <a:pt x="27220" y="22193"/>
                    <a:pt x="27186" y="21492"/>
                  </a:cubicBezTo>
                  <a:cubicBezTo>
                    <a:pt x="27186" y="21325"/>
                    <a:pt x="27153" y="21125"/>
                    <a:pt x="27186" y="20958"/>
                  </a:cubicBezTo>
                  <a:cubicBezTo>
                    <a:pt x="27186" y="20725"/>
                    <a:pt x="27220" y="20525"/>
                    <a:pt x="27320" y="20325"/>
                  </a:cubicBezTo>
                  <a:cubicBezTo>
                    <a:pt x="27422" y="20103"/>
                    <a:pt x="27550" y="19995"/>
                    <a:pt x="27677" y="19995"/>
                  </a:cubicBezTo>
                  <a:close/>
                  <a:moveTo>
                    <a:pt x="29788" y="25562"/>
                  </a:moveTo>
                  <a:cubicBezTo>
                    <a:pt x="29888" y="26462"/>
                    <a:pt x="29788" y="27263"/>
                    <a:pt x="29688" y="28030"/>
                  </a:cubicBezTo>
                  <a:cubicBezTo>
                    <a:pt x="29655" y="28297"/>
                    <a:pt x="29655" y="28530"/>
                    <a:pt x="29655" y="28764"/>
                  </a:cubicBezTo>
                  <a:cubicBezTo>
                    <a:pt x="29655" y="29098"/>
                    <a:pt x="29388" y="29198"/>
                    <a:pt x="29254" y="29464"/>
                  </a:cubicBezTo>
                  <a:cubicBezTo>
                    <a:pt x="29188" y="28731"/>
                    <a:pt x="29154" y="28130"/>
                    <a:pt x="29121" y="27496"/>
                  </a:cubicBezTo>
                  <a:cubicBezTo>
                    <a:pt x="29121" y="27363"/>
                    <a:pt x="29121" y="27263"/>
                    <a:pt x="29154" y="27163"/>
                  </a:cubicBezTo>
                  <a:cubicBezTo>
                    <a:pt x="29354" y="26662"/>
                    <a:pt x="29555" y="26162"/>
                    <a:pt x="29788" y="25562"/>
                  </a:cubicBezTo>
                  <a:close/>
                  <a:moveTo>
                    <a:pt x="14210" y="23794"/>
                  </a:moveTo>
                  <a:cubicBezTo>
                    <a:pt x="14744" y="24061"/>
                    <a:pt x="15211" y="24294"/>
                    <a:pt x="15711" y="24561"/>
                  </a:cubicBezTo>
                  <a:cubicBezTo>
                    <a:pt x="16479" y="24694"/>
                    <a:pt x="17279" y="24861"/>
                    <a:pt x="18080" y="24995"/>
                  </a:cubicBezTo>
                  <a:cubicBezTo>
                    <a:pt x="18347" y="25028"/>
                    <a:pt x="18647" y="25061"/>
                    <a:pt x="18914" y="25061"/>
                  </a:cubicBezTo>
                  <a:cubicBezTo>
                    <a:pt x="19514" y="25095"/>
                    <a:pt x="19948" y="25362"/>
                    <a:pt x="20248" y="25829"/>
                  </a:cubicBezTo>
                  <a:cubicBezTo>
                    <a:pt x="20448" y="26162"/>
                    <a:pt x="20615" y="26529"/>
                    <a:pt x="20782" y="26829"/>
                  </a:cubicBezTo>
                  <a:cubicBezTo>
                    <a:pt x="20415" y="27430"/>
                    <a:pt x="19814" y="27730"/>
                    <a:pt x="19314" y="28130"/>
                  </a:cubicBezTo>
                  <a:cubicBezTo>
                    <a:pt x="18647" y="27697"/>
                    <a:pt x="18080" y="27063"/>
                    <a:pt x="17212" y="26729"/>
                  </a:cubicBezTo>
                  <a:lnTo>
                    <a:pt x="17212" y="26729"/>
                  </a:lnTo>
                  <a:cubicBezTo>
                    <a:pt x="17279" y="27129"/>
                    <a:pt x="17546" y="27230"/>
                    <a:pt x="17746" y="27396"/>
                  </a:cubicBezTo>
                  <a:cubicBezTo>
                    <a:pt x="17913" y="27596"/>
                    <a:pt x="18146" y="27730"/>
                    <a:pt x="18347" y="27930"/>
                  </a:cubicBezTo>
                  <a:cubicBezTo>
                    <a:pt x="18547" y="28097"/>
                    <a:pt x="18747" y="28230"/>
                    <a:pt x="18980" y="28397"/>
                  </a:cubicBezTo>
                  <a:cubicBezTo>
                    <a:pt x="18447" y="29098"/>
                    <a:pt x="18447" y="29131"/>
                    <a:pt x="19281" y="30298"/>
                  </a:cubicBezTo>
                  <a:cubicBezTo>
                    <a:pt x="18814" y="30265"/>
                    <a:pt x="18280" y="30265"/>
                    <a:pt x="17746" y="30198"/>
                  </a:cubicBezTo>
                  <a:cubicBezTo>
                    <a:pt x="17546" y="30165"/>
                    <a:pt x="17313" y="30065"/>
                    <a:pt x="17179" y="29931"/>
                  </a:cubicBezTo>
                  <a:cubicBezTo>
                    <a:pt x="16946" y="29665"/>
                    <a:pt x="16679" y="29464"/>
                    <a:pt x="16345" y="29331"/>
                  </a:cubicBezTo>
                  <a:cubicBezTo>
                    <a:pt x="16012" y="29198"/>
                    <a:pt x="15811" y="28964"/>
                    <a:pt x="15878" y="28564"/>
                  </a:cubicBezTo>
                  <a:cubicBezTo>
                    <a:pt x="15912" y="28230"/>
                    <a:pt x="15778" y="28030"/>
                    <a:pt x="15511" y="27897"/>
                  </a:cubicBezTo>
                  <a:cubicBezTo>
                    <a:pt x="15211" y="27697"/>
                    <a:pt x="15078" y="27463"/>
                    <a:pt x="15078" y="27096"/>
                  </a:cubicBezTo>
                  <a:cubicBezTo>
                    <a:pt x="15111" y="26696"/>
                    <a:pt x="14944" y="26396"/>
                    <a:pt x="14611" y="26095"/>
                  </a:cubicBezTo>
                  <a:cubicBezTo>
                    <a:pt x="14210" y="25728"/>
                    <a:pt x="13810" y="25328"/>
                    <a:pt x="14044" y="24594"/>
                  </a:cubicBezTo>
                  <a:lnTo>
                    <a:pt x="14044" y="24594"/>
                  </a:lnTo>
                  <a:cubicBezTo>
                    <a:pt x="14210" y="24728"/>
                    <a:pt x="14344" y="24828"/>
                    <a:pt x="14477" y="24928"/>
                  </a:cubicBezTo>
                  <a:cubicBezTo>
                    <a:pt x="15044" y="25362"/>
                    <a:pt x="15611" y="25795"/>
                    <a:pt x="16212" y="26229"/>
                  </a:cubicBezTo>
                  <a:cubicBezTo>
                    <a:pt x="16312" y="26329"/>
                    <a:pt x="16479" y="26362"/>
                    <a:pt x="16645" y="26462"/>
                  </a:cubicBezTo>
                  <a:cubicBezTo>
                    <a:pt x="16579" y="26095"/>
                    <a:pt x="16579" y="26062"/>
                    <a:pt x="15545" y="25261"/>
                  </a:cubicBezTo>
                  <a:cubicBezTo>
                    <a:pt x="15111" y="24928"/>
                    <a:pt x="14644" y="24628"/>
                    <a:pt x="14144" y="24261"/>
                  </a:cubicBezTo>
                  <a:cubicBezTo>
                    <a:pt x="14144" y="24161"/>
                    <a:pt x="14177" y="23994"/>
                    <a:pt x="14210" y="23794"/>
                  </a:cubicBezTo>
                  <a:close/>
                  <a:moveTo>
                    <a:pt x="33090" y="28631"/>
                  </a:moveTo>
                  <a:lnTo>
                    <a:pt x="33090" y="28631"/>
                  </a:lnTo>
                  <a:cubicBezTo>
                    <a:pt x="32657" y="29598"/>
                    <a:pt x="31823" y="30098"/>
                    <a:pt x="30956" y="30565"/>
                  </a:cubicBezTo>
                  <a:cubicBezTo>
                    <a:pt x="31523" y="29765"/>
                    <a:pt x="32257" y="29164"/>
                    <a:pt x="33090" y="28631"/>
                  </a:cubicBezTo>
                  <a:close/>
                  <a:moveTo>
                    <a:pt x="28988" y="27730"/>
                  </a:moveTo>
                  <a:cubicBezTo>
                    <a:pt x="28954" y="28164"/>
                    <a:pt x="28921" y="28597"/>
                    <a:pt x="28887" y="29031"/>
                  </a:cubicBezTo>
                  <a:cubicBezTo>
                    <a:pt x="28887" y="29131"/>
                    <a:pt x="28821" y="29264"/>
                    <a:pt x="28854" y="29331"/>
                  </a:cubicBezTo>
                  <a:cubicBezTo>
                    <a:pt x="29054" y="29931"/>
                    <a:pt x="28587" y="30232"/>
                    <a:pt x="28320" y="30665"/>
                  </a:cubicBezTo>
                  <a:cubicBezTo>
                    <a:pt x="27987" y="30198"/>
                    <a:pt x="28020" y="29731"/>
                    <a:pt x="28187" y="29264"/>
                  </a:cubicBezTo>
                  <a:cubicBezTo>
                    <a:pt x="28387" y="28731"/>
                    <a:pt x="28654" y="28230"/>
                    <a:pt x="28854" y="27730"/>
                  </a:cubicBezTo>
                  <a:close/>
                  <a:moveTo>
                    <a:pt x="19848" y="30665"/>
                  </a:moveTo>
                  <a:cubicBezTo>
                    <a:pt x="20248" y="30799"/>
                    <a:pt x="20648" y="30999"/>
                    <a:pt x="20948" y="31266"/>
                  </a:cubicBezTo>
                  <a:cubicBezTo>
                    <a:pt x="20515" y="31199"/>
                    <a:pt x="20115" y="31032"/>
                    <a:pt x="19848" y="30665"/>
                  </a:cubicBezTo>
                  <a:close/>
                  <a:moveTo>
                    <a:pt x="37353" y="16121"/>
                  </a:moveTo>
                  <a:cubicBezTo>
                    <a:pt x="37542" y="16121"/>
                    <a:pt x="37727" y="16153"/>
                    <a:pt x="37894" y="16222"/>
                  </a:cubicBezTo>
                  <a:cubicBezTo>
                    <a:pt x="38161" y="16322"/>
                    <a:pt x="38227" y="16455"/>
                    <a:pt x="38161" y="16755"/>
                  </a:cubicBezTo>
                  <a:cubicBezTo>
                    <a:pt x="38127" y="16922"/>
                    <a:pt x="38061" y="17089"/>
                    <a:pt x="38061" y="17256"/>
                  </a:cubicBezTo>
                  <a:cubicBezTo>
                    <a:pt x="38032" y="17541"/>
                    <a:pt x="38198" y="17704"/>
                    <a:pt x="38434" y="17704"/>
                  </a:cubicBezTo>
                  <a:cubicBezTo>
                    <a:pt x="38475" y="17704"/>
                    <a:pt x="38517" y="17699"/>
                    <a:pt x="38561" y="17689"/>
                  </a:cubicBezTo>
                  <a:cubicBezTo>
                    <a:pt x="38694" y="17656"/>
                    <a:pt x="38828" y="17589"/>
                    <a:pt x="38961" y="17556"/>
                  </a:cubicBezTo>
                  <a:cubicBezTo>
                    <a:pt x="39119" y="17493"/>
                    <a:pt x="39276" y="17460"/>
                    <a:pt x="39434" y="17460"/>
                  </a:cubicBezTo>
                  <a:cubicBezTo>
                    <a:pt x="39610" y="17460"/>
                    <a:pt x="39786" y="17501"/>
                    <a:pt x="39962" y="17589"/>
                  </a:cubicBezTo>
                  <a:cubicBezTo>
                    <a:pt x="40496" y="17856"/>
                    <a:pt x="40663" y="18323"/>
                    <a:pt x="40362" y="18824"/>
                  </a:cubicBezTo>
                  <a:cubicBezTo>
                    <a:pt x="40296" y="18990"/>
                    <a:pt x="40196" y="19157"/>
                    <a:pt x="40062" y="19324"/>
                  </a:cubicBezTo>
                  <a:cubicBezTo>
                    <a:pt x="40429" y="19591"/>
                    <a:pt x="40929" y="19291"/>
                    <a:pt x="41230" y="19724"/>
                  </a:cubicBezTo>
                  <a:cubicBezTo>
                    <a:pt x="41196" y="20024"/>
                    <a:pt x="40996" y="20258"/>
                    <a:pt x="40729" y="20425"/>
                  </a:cubicBezTo>
                  <a:cubicBezTo>
                    <a:pt x="40529" y="20558"/>
                    <a:pt x="40296" y="20625"/>
                    <a:pt x="40095" y="20725"/>
                  </a:cubicBezTo>
                  <a:cubicBezTo>
                    <a:pt x="39562" y="21025"/>
                    <a:pt x="39028" y="21325"/>
                    <a:pt x="38494" y="21626"/>
                  </a:cubicBezTo>
                  <a:cubicBezTo>
                    <a:pt x="38328" y="21726"/>
                    <a:pt x="38127" y="21859"/>
                    <a:pt x="37961" y="21959"/>
                  </a:cubicBezTo>
                  <a:cubicBezTo>
                    <a:pt x="37193" y="22426"/>
                    <a:pt x="36460" y="22926"/>
                    <a:pt x="35959" y="23727"/>
                  </a:cubicBezTo>
                  <a:cubicBezTo>
                    <a:pt x="35826" y="23927"/>
                    <a:pt x="35659" y="24127"/>
                    <a:pt x="35492" y="24327"/>
                  </a:cubicBezTo>
                  <a:cubicBezTo>
                    <a:pt x="35392" y="24461"/>
                    <a:pt x="35292" y="24594"/>
                    <a:pt x="35225" y="24728"/>
                  </a:cubicBezTo>
                  <a:cubicBezTo>
                    <a:pt x="35125" y="24928"/>
                    <a:pt x="35259" y="25095"/>
                    <a:pt x="35492" y="25095"/>
                  </a:cubicBezTo>
                  <a:cubicBezTo>
                    <a:pt x="35659" y="25061"/>
                    <a:pt x="35826" y="24995"/>
                    <a:pt x="36026" y="24928"/>
                  </a:cubicBezTo>
                  <a:cubicBezTo>
                    <a:pt x="36293" y="24828"/>
                    <a:pt x="36593" y="24728"/>
                    <a:pt x="36893" y="24628"/>
                  </a:cubicBezTo>
                  <a:cubicBezTo>
                    <a:pt x="36927" y="24661"/>
                    <a:pt x="36927" y="24694"/>
                    <a:pt x="36927" y="24728"/>
                  </a:cubicBezTo>
                  <a:cubicBezTo>
                    <a:pt x="36826" y="24794"/>
                    <a:pt x="36693" y="24861"/>
                    <a:pt x="36560" y="24928"/>
                  </a:cubicBezTo>
                  <a:cubicBezTo>
                    <a:pt x="35726" y="25395"/>
                    <a:pt x="34892" y="25862"/>
                    <a:pt x="34158" y="26496"/>
                  </a:cubicBezTo>
                  <a:cubicBezTo>
                    <a:pt x="33591" y="26996"/>
                    <a:pt x="32990" y="27530"/>
                    <a:pt x="32757" y="28297"/>
                  </a:cubicBezTo>
                  <a:cubicBezTo>
                    <a:pt x="32724" y="28397"/>
                    <a:pt x="32590" y="28464"/>
                    <a:pt x="32523" y="28530"/>
                  </a:cubicBezTo>
                  <a:cubicBezTo>
                    <a:pt x="32123" y="28897"/>
                    <a:pt x="31723" y="29264"/>
                    <a:pt x="31323" y="29631"/>
                  </a:cubicBezTo>
                  <a:cubicBezTo>
                    <a:pt x="30922" y="29965"/>
                    <a:pt x="30589" y="30365"/>
                    <a:pt x="30389" y="30865"/>
                  </a:cubicBezTo>
                  <a:cubicBezTo>
                    <a:pt x="30322" y="30966"/>
                    <a:pt x="30222" y="31066"/>
                    <a:pt x="30122" y="31166"/>
                  </a:cubicBezTo>
                  <a:cubicBezTo>
                    <a:pt x="30022" y="31232"/>
                    <a:pt x="29922" y="31299"/>
                    <a:pt x="29821" y="31332"/>
                  </a:cubicBezTo>
                  <a:cubicBezTo>
                    <a:pt x="29188" y="31666"/>
                    <a:pt x="28487" y="31966"/>
                    <a:pt x="27953" y="32500"/>
                  </a:cubicBezTo>
                  <a:cubicBezTo>
                    <a:pt x="28487" y="31433"/>
                    <a:pt x="29088" y="30432"/>
                    <a:pt x="29788" y="29498"/>
                  </a:cubicBezTo>
                  <a:cubicBezTo>
                    <a:pt x="30455" y="28564"/>
                    <a:pt x="31156" y="27630"/>
                    <a:pt x="31823" y="26696"/>
                  </a:cubicBezTo>
                  <a:cubicBezTo>
                    <a:pt x="32056" y="26362"/>
                    <a:pt x="32390" y="26162"/>
                    <a:pt x="32724" y="25995"/>
                  </a:cubicBezTo>
                  <a:cubicBezTo>
                    <a:pt x="33758" y="25462"/>
                    <a:pt x="34592" y="24728"/>
                    <a:pt x="35259" y="23794"/>
                  </a:cubicBezTo>
                  <a:cubicBezTo>
                    <a:pt x="35492" y="23494"/>
                    <a:pt x="35692" y="23160"/>
                    <a:pt x="35959" y="22860"/>
                  </a:cubicBezTo>
                  <a:cubicBezTo>
                    <a:pt x="36726" y="22026"/>
                    <a:pt x="37527" y="21192"/>
                    <a:pt x="38328" y="20358"/>
                  </a:cubicBezTo>
                  <a:cubicBezTo>
                    <a:pt x="38628" y="20024"/>
                    <a:pt x="38928" y="19758"/>
                    <a:pt x="39228" y="19457"/>
                  </a:cubicBezTo>
                  <a:cubicBezTo>
                    <a:pt x="39262" y="19391"/>
                    <a:pt x="39328" y="19324"/>
                    <a:pt x="39362" y="19224"/>
                  </a:cubicBezTo>
                  <a:cubicBezTo>
                    <a:pt x="39362" y="19157"/>
                    <a:pt x="39362" y="19057"/>
                    <a:pt x="39328" y="19024"/>
                  </a:cubicBezTo>
                  <a:cubicBezTo>
                    <a:pt x="39295" y="18990"/>
                    <a:pt x="39161" y="18990"/>
                    <a:pt x="39095" y="18990"/>
                  </a:cubicBezTo>
                  <a:cubicBezTo>
                    <a:pt x="39028" y="19024"/>
                    <a:pt x="38961" y="19090"/>
                    <a:pt x="38895" y="19157"/>
                  </a:cubicBezTo>
                  <a:cubicBezTo>
                    <a:pt x="37794" y="20491"/>
                    <a:pt x="36393" y="21559"/>
                    <a:pt x="35359" y="22993"/>
                  </a:cubicBezTo>
                  <a:cubicBezTo>
                    <a:pt x="34892" y="23627"/>
                    <a:pt x="34391" y="24261"/>
                    <a:pt x="33791" y="24728"/>
                  </a:cubicBezTo>
                  <a:cubicBezTo>
                    <a:pt x="33424" y="24995"/>
                    <a:pt x="33090" y="25228"/>
                    <a:pt x="32724" y="25495"/>
                  </a:cubicBezTo>
                  <a:cubicBezTo>
                    <a:pt x="32690" y="25462"/>
                    <a:pt x="32657" y="25428"/>
                    <a:pt x="32623" y="25395"/>
                  </a:cubicBezTo>
                  <a:cubicBezTo>
                    <a:pt x="33057" y="24594"/>
                    <a:pt x="33457" y="23827"/>
                    <a:pt x="33891" y="23060"/>
                  </a:cubicBezTo>
                  <a:cubicBezTo>
                    <a:pt x="34425" y="22126"/>
                    <a:pt x="35125" y="21325"/>
                    <a:pt x="35926" y="20558"/>
                  </a:cubicBezTo>
                  <a:cubicBezTo>
                    <a:pt x="36193" y="20258"/>
                    <a:pt x="36426" y="19891"/>
                    <a:pt x="36626" y="19524"/>
                  </a:cubicBezTo>
                  <a:cubicBezTo>
                    <a:pt x="36893" y="19090"/>
                    <a:pt x="37093" y="18590"/>
                    <a:pt x="37293" y="18123"/>
                  </a:cubicBezTo>
                  <a:cubicBezTo>
                    <a:pt x="37327" y="17990"/>
                    <a:pt x="37327" y="17890"/>
                    <a:pt x="37360" y="17756"/>
                  </a:cubicBezTo>
                  <a:cubicBezTo>
                    <a:pt x="37293" y="17756"/>
                    <a:pt x="37260" y="17723"/>
                    <a:pt x="37227" y="17723"/>
                  </a:cubicBezTo>
                  <a:cubicBezTo>
                    <a:pt x="37127" y="17856"/>
                    <a:pt x="37060" y="17956"/>
                    <a:pt x="36960" y="18123"/>
                  </a:cubicBezTo>
                  <a:cubicBezTo>
                    <a:pt x="36826" y="18390"/>
                    <a:pt x="36693" y="18690"/>
                    <a:pt x="36560" y="18957"/>
                  </a:cubicBezTo>
                  <a:cubicBezTo>
                    <a:pt x="36293" y="19491"/>
                    <a:pt x="35993" y="19991"/>
                    <a:pt x="35526" y="20391"/>
                  </a:cubicBezTo>
                  <a:cubicBezTo>
                    <a:pt x="34658" y="21125"/>
                    <a:pt x="34058" y="22059"/>
                    <a:pt x="33524" y="23093"/>
                  </a:cubicBezTo>
                  <a:cubicBezTo>
                    <a:pt x="33457" y="23193"/>
                    <a:pt x="33391" y="23293"/>
                    <a:pt x="33291" y="23494"/>
                  </a:cubicBezTo>
                  <a:cubicBezTo>
                    <a:pt x="33157" y="23093"/>
                    <a:pt x="33090" y="22726"/>
                    <a:pt x="33291" y="22426"/>
                  </a:cubicBezTo>
                  <a:cubicBezTo>
                    <a:pt x="34058" y="21392"/>
                    <a:pt x="34491" y="20225"/>
                    <a:pt x="34958" y="19057"/>
                  </a:cubicBezTo>
                  <a:cubicBezTo>
                    <a:pt x="35259" y="18390"/>
                    <a:pt x="35526" y="17723"/>
                    <a:pt x="35792" y="17056"/>
                  </a:cubicBezTo>
                  <a:cubicBezTo>
                    <a:pt x="36024" y="16489"/>
                    <a:pt x="36713" y="16121"/>
                    <a:pt x="37353" y="16121"/>
                  </a:cubicBezTo>
                  <a:close/>
                  <a:moveTo>
                    <a:pt x="50436" y="28130"/>
                  </a:moveTo>
                  <a:cubicBezTo>
                    <a:pt x="51203" y="28697"/>
                    <a:pt x="51203" y="28731"/>
                    <a:pt x="50770" y="29531"/>
                  </a:cubicBezTo>
                  <a:cubicBezTo>
                    <a:pt x="49936" y="31099"/>
                    <a:pt x="48868" y="32467"/>
                    <a:pt x="47567" y="33634"/>
                  </a:cubicBezTo>
                  <a:cubicBezTo>
                    <a:pt x="47501" y="33601"/>
                    <a:pt x="47467" y="33567"/>
                    <a:pt x="47434" y="33534"/>
                  </a:cubicBezTo>
                  <a:cubicBezTo>
                    <a:pt x="47768" y="32800"/>
                    <a:pt x="48068" y="32066"/>
                    <a:pt x="48468" y="31366"/>
                  </a:cubicBezTo>
                  <a:cubicBezTo>
                    <a:pt x="49135" y="30298"/>
                    <a:pt x="49869" y="29298"/>
                    <a:pt x="50369" y="28130"/>
                  </a:cubicBezTo>
                  <a:close/>
                  <a:moveTo>
                    <a:pt x="48135" y="27697"/>
                  </a:moveTo>
                  <a:cubicBezTo>
                    <a:pt x="48135" y="28697"/>
                    <a:pt x="45066" y="33601"/>
                    <a:pt x="43965" y="34468"/>
                  </a:cubicBezTo>
                  <a:cubicBezTo>
                    <a:pt x="44699" y="32333"/>
                    <a:pt x="45433" y="30198"/>
                    <a:pt x="46166" y="28063"/>
                  </a:cubicBezTo>
                  <a:cubicBezTo>
                    <a:pt x="46367" y="28030"/>
                    <a:pt x="46500" y="28030"/>
                    <a:pt x="46700" y="27997"/>
                  </a:cubicBezTo>
                  <a:lnTo>
                    <a:pt x="46700" y="27997"/>
                  </a:lnTo>
                  <a:cubicBezTo>
                    <a:pt x="46533" y="28697"/>
                    <a:pt x="46166" y="29264"/>
                    <a:pt x="46100" y="29965"/>
                  </a:cubicBezTo>
                  <a:cubicBezTo>
                    <a:pt x="46600" y="29398"/>
                    <a:pt x="46767" y="28697"/>
                    <a:pt x="46967" y="28063"/>
                  </a:cubicBezTo>
                  <a:cubicBezTo>
                    <a:pt x="47367" y="27930"/>
                    <a:pt x="47768" y="27830"/>
                    <a:pt x="48135" y="27697"/>
                  </a:cubicBezTo>
                  <a:close/>
                  <a:moveTo>
                    <a:pt x="31189" y="30932"/>
                  </a:moveTo>
                  <a:lnTo>
                    <a:pt x="31189" y="30932"/>
                  </a:lnTo>
                  <a:cubicBezTo>
                    <a:pt x="30989" y="31433"/>
                    <a:pt x="29688" y="32934"/>
                    <a:pt x="29088" y="33434"/>
                  </a:cubicBezTo>
                  <a:cubicBezTo>
                    <a:pt x="28254" y="34168"/>
                    <a:pt x="27286" y="34602"/>
                    <a:pt x="26419" y="35269"/>
                  </a:cubicBezTo>
                  <a:cubicBezTo>
                    <a:pt x="26386" y="35235"/>
                    <a:pt x="26352" y="35202"/>
                    <a:pt x="26352" y="35169"/>
                  </a:cubicBezTo>
                  <a:cubicBezTo>
                    <a:pt x="26653" y="34668"/>
                    <a:pt x="26919" y="34168"/>
                    <a:pt x="27220" y="33668"/>
                  </a:cubicBezTo>
                  <a:cubicBezTo>
                    <a:pt x="27286" y="33601"/>
                    <a:pt x="27386" y="33534"/>
                    <a:pt x="27453" y="33467"/>
                  </a:cubicBezTo>
                  <a:cubicBezTo>
                    <a:pt x="27687" y="33267"/>
                    <a:pt x="27887" y="33034"/>
                    <a:pt x="28120" y="32834"/>
                  </a:cubicBezTo>
                  <a:cubicBezTo>
                    <a:pt x="28320" y="32633"/>
                    <a:pt x="28521" y="32367"/>
                    <a:pt x="28754" y="32233"/>
                  </a:cubicBezTo>
                  <a:cubicBezTo>
                    <a:pt x="29521" y="31799"/>
                    <a:pt x="30322" y="31399"/>
                    <a:pt x="31189" y="30932"/>
                  </a:cubicBezTo>
                  <a:close/>
                  <a:moveTo>
                    <a:pt x="24351" y="19424"/>
                  </a:moveTo>
                  <a:cubicBezTo>
                    <a:pt x="24923" y="19797"/>
                    <a:pt x="25495" y="20226"/>
                    <a:pt x="26179" y="20226"/>
                  </a:cubicBezTo>
                  <a:cubicBezTo>
                    <a:pt x="26411" y="20226"/>
                    <a:pt x="26657" y="20176"/>
                    <a:pt x="26919" y="20058"/>
                  </a:cubicBezTo>
                  <a:lnTo>
                    <a:pt x="26919" y="20058"/>
                  </a:lnTo>
                  <a:cubicBezTo>
                    <a:pt x="26886" y="20491"/>
                    <a:pt x="26853" y="20792"/>
                    <a:pt x="26819" y="21125"/>
                  </a:cubicBezTo>
                  <a:cubicBezTo>
                    <a:pt x="26786" y="21425"/>
                    <a:pt x="26853" y="21759"/>
                    <a:pt x="26619" y="22026"/>
                  </a:cubicBezTo>
                  <a:lnTo>
                    <a:pt x="26419" y="22026"/>
                  </a:lnTo>
                  <a:cubicBezTo>
                    <a:pt x="26336" y="22016"/>
                    <a:pt x="26263" y="22010"/>
                    <a:pt x="26197" y="22010"/>
                  </a:cubicBezTo>
                  <a:cubicBezTo>
                    <a:pt x="25839" y="22010"/>
                    <a:pt x="25729" y="22175"/>
                    <a:pt x="25785" y="22626"/>
                  </a:cubicBezTo>
                  <a:cubicBezTo>
                    <a:pt x="25819" y="22893"/>
                    <a:pt x="25952" y="23193"/>
                    <a:pt x="26085" y="23460"/>
                  </a:cubicBezTo>
                  <a:cubicBezTo>
                    <a:pt x="26186" y="23627"/>
                    <a:pt x="26352" y="23794"/>
                    <a:pt x="26486" y="23961"/>
                  </a:cubicBezTo>
                  <a:cubicBezTo>
                    <a:pt x="26352" y="24127"/>
                    <a:pt x="26152" y="24261"/>
                    <a:pt x="26119" y="24428"/>
                  </a:cubicBezTo>
                  <a:cubicBezTo>
                    <a:pt x="26119" y="24594"/>
                    <a:pt x="26219" y="24794"/>
                    <a:pt x="26286" y="24961"/>
                  </a:cubicBezTo>
                  <a:cubicBezTo>
                    <a:pt x="25719" y="25195"/>
                    <a:pt x="25618" y="25495"/>
                    <a:pt x="26019" y="25962"/>
                  </a:cubicBezTo>
                  <a:cubicBezTo>
                    <a:pt x="26085" y="26029"/>
                    <a:pt x="26152" y="26095"/>
                    <a:pt x="26186" y="26162"/>
                  </a:cubicBezTo>
                  <a:cubicBezTo>
                    <a:pt x="26419" y="26429"/>
                    <a:pt x="26419" y="26662"/>
                    <a:pt x="26252" y="26929"/>
                  </a:cubicBezTo>
                  <a:cubicBezTo>
                    <a:pt x="26118" y="27199"/>
                    <a:pt x="25983" y="27316"/>
                    <a:pt x="25760" y="27316"/>
                  </a:cubicBezTo>
                  <a:cubicBezTo>
                    <a:pt x="25707" y="27316"/>
                    <a:pt x="25649" y="27309"/>
                    <a:pt x="25585" y="27296"/>
                  </a:cubicBezTo>
                  <a:cubicBezTo>
                    <a:pt x="25492" y="27283"/>
                    <a:pt x="25402" y="27276"/>
                    <a:pt x="25316" y="27276"/>
                  </a:cubicBezTo>
                  <a:cubicBezTo>
                    <a:pt x="24971" y="27276"/>
                    <a:pt x="24678" y="27383"/>
                    <a:pt x="24384" y="27596"/>
                  </a:cubicBezTo>
                  <a:cubicBezTo>
                    <a:pt x="23951" y="27930"/>
                    <a:pt x="23817" y="28330"/>
                    <a:pt x="24051" y="28831"/>
                  </a:cubicBezTo>
                  <a:cubicBezTo>
                    <a:pt x="24117" y="29031"/>
                    <a:pt x="24251" y="29231"/>
                    <a:pt x="24384" y="29531"/>
                  </a:cubicBezTo>
                  <a:cubicBezTo>
                    <a:pt x="24117" y="29498"/>
                    <a:pt x="23951" y="29464"/>
                    <a:pt x="23750" y="29464"/>
                  </a:cubicBezTo>
                  <a:cubicBezTo>
                    <a:pt x="23317" y="29398"/>
                    <a:pt x="22917" y="29331"/>
                    <a:pt x="22516" y="29331"/>
                  </a:cubicBezTo>
                  <a:cubicBezTo>
                    <a:pt x="22283" y="29331"/>
                    <a:pt x="22049" y="29431"/>
                    <a:pt x="21816" y="29498"/>
                  </a:cubicBezTo>
                  <a:cubicBezTo>
                    <a:pt x="21654" y="29571"/>
                    <a:pt x="21492" y="29613"/>
                    <a:pt x="21333" y="29613"/>
                  </a:cubicBezTo>
                  <a:cubicBezTo>
                    <a:pt x="21131" y="29613"/>
                    <a:pt x="20935" y="29547"/>
                    <a:pt x="20748" y="29398"/>
                  </a:cubicBezTo>
                  <a:cubicBezTo>
                    <a:pt x="20515" y="29198"/>
                    <a:pt x="20248" y="29031"/>
                    <a:pt x="19981" y="28931"/>
                  </a:cubicBezTo>
                  <a:cubicBezTo>
                    <a:pt x="19868" y="28889"/>
                    <a:pt x="19780" y="28867"/>
                    <a:pt x="19703" y="28867"/>
                  </a:cubicBezTo>
                  <a:cubicBezTo>
                    <a:pt x="19533" y="28867"/>
                    <a:pt x="19421" y="28978"/>
                    <a:pt x="19214" y="29231"/>
                  </a:cubicBezTo>
                  <a:cubicBezTo>
                    <a:pt x="19314" y="29198"/>
                    <a:pt x="19381" y="29198"/>
                    <a:pt x="19447" y="29198"/>
                  </a:cubicBezTo>
                  <a:cubicBezTo>
                    <a:pt x="19510" y="29171"/>
                    <a:pt x="19570" y="29158"/>
                    <a:pt x="19627" y="29158"/>
                  </a:cubicBezTo>
                  <a:cubicBezTo>
                    <a:pt x="19783" y="29158"/>
                    <a:pt x="19917" y="29251"/>
                    <a:pt x="20014" y="29398"/>
                  </a:cubicBezTo>
                  <a:cubicBezTo>
                    <a:pt x="20181" y="29598"/>
                    <a:pt x="20315" y="29831"/>
                    <a:pt x="20481" y="30032"/>
                  </a:cubicBezTo>
                  <a:cubicBezTo>
                    <a:pt x="20615" y="30165"/>
                    <a:pt x="20715" y="30298"/>
                    <a:pt x="20848" y="30432"/>
                  </a:cubicBezTo>
                  <a:cubicBezTo>
                    <a:pt x="20882" y="30432"/>
                    <a:pt x="20915" y="30398"/>
                    <a:pt x="20948" y="30398"/>
                  </a:cubicBezTo>
                  <a:cubicBezTo>
                    <a:pt x="20882" y="30198"/>
                    <a:pt x="20782" y="30032"/>
                    <a:pt x="20715" y="29865"/>
                  </a:cubicBezTo>
                  <a:lnTo>
                    <a:pt x="20715" y="29865"/>
                  </a:lnTo>
                  <a:cubicBezTo>
                    <a:pt x="21182" y="29898"/>
                    <a:pt x="21516" y="30098"/>
                    <a:pt x="21749" y="30532"/>
                  </a:cubicBezTo>
                  <a:cubicBezTo>
                    <a:pt x="21949" y="30899"/>
                    <a:pt x="22216" y="31232"/>
                    <a:pt x="22483" y="31566"/>
                  </a:cubicBezTo>
                  <a:cubicBezTo>
                    <a:pt x="22583" y="31699"/>
                    <a:pt x="22750" y="31833"/>
                    <a:pt x="22950" y="32033"/>
                  </a:cubicBezTo>
                  <a:cubicBezTo>
                    <a:pt x="22917" y="31533"/>
                    <a:pt x="22650" y="31232"/>
                    <a:pt x="22450" y="30899"/>
                  </a:cubicBezTo>
                  <a:cubicBezTo>
                    <a:pt x="22249" y="30565"/>
                    <a:pt x="22016" y="30265"/>
                    <a:pt x="21816" y="29931"/>
                  </a:cubicBezTo>
                  <a:cubicBezTo>
                    <a:pt x="22024" y="29783"/>
                    <a:pt x="22159" y="29707"/>
                    <a:pt x="22275" y="29707"/>
                  </a:cubicBezTo>
                  <a:cubicBezTo>
                    <a:pt x="22418" y="29707"/>
                    <a:pt x="22531" y="29824"/>
                    <a:pt x="22716" y="30065"/>
                  </a:cubicBezTo>
                  <a:cubicBezTo>
                    <a:pt x="22983" y="30432"/>
                    <a:pt x="23283" y="30799"/>
                    <a:pt x="23617" y="31132"/>
                  </a:cubicBezTo>
                  <a:cubicBezTo>
                    <a:pt x="23617" y="30665"/>
                    <a:pt x="23217" y="30365"/>
                    <a:pt x="23050" y="29898"/>
                  </a:cubicBezTo>
                  <a:lnTo>
                    <a:pt x="23050" y="29898"/>
                  </a:lnTo>
                  <a:cubicBezTo>
                    <a:pt x="23484" y="29998"/>
                    <a:pt x="23851" y="30032"/>
                    <a:pt x="24084" y="30465"/>
                  </a:cubicBezTo>
                  <a:cubicBezTo>
                    <a:pt x="24284" y="30966"/>
                    <a:pt x="24551" y="31399"/>
                    <a:pt x="24818" y="31833"/>
                  </a:cubicBezTo>
                  <a:cubicBezTo>
                    <a:pt x="24918" y="32000"/>
                    <a:pt x="25051" y="32166"/>
                    <a:pt x="25252" y="32400"/>
                  </a:cubicBezTo>
                  <a:cubicBezTo>
                    <a:pt x="25252" y="31900"/>
                    <a:pt x="25018" y="31599"/>
                    <a:pt x="24851" y="31299"/>
                  </a:cubicBezTo>
                  <a:cubicBezTo>
                    <a:pt x="24684" y="30966"/>
                    <a:pt x="24484" y="30665"/>
                    <a:pt x="24318" y="30332"/>
                  </a:cubicBezTo>
                  <a:cubicBezTo>
                    <a:pt x="24584" y="30265"/>
                    <a:pt x="24885" y="30198"/>
                    <a:pt x="25218" y="30165"/>
                  </a:cubicBezTo>
                  <a:cubicBezTo>
                    <a:pt x="25318" y="30465"/>
                    <a:pt x="25385" y="30765"/>
                    <a:pt x="25485" y="31099"/>
                  </a:cubicBezTo>
                  <a:cubicBezTo>
                    <a:pt x="25618" y="31399"/>
                    <a:pt x="25585" y="31766"/>
                    <a:pt x="25885" y="32000"/>
                  </a:cubicBezTo>
                  <a:cubicBezTo>
                    <a:pt x="26019" y="31833"/>
                    <a:pt x="25985" y="31666"/>
                    <a:pt x="25919" y="31499"/>
                  </a:cubicBezTo>
                  <a:cubicBezTo>
                    <a:pt x="25752" y="31066"/>
                    <a:pt x="25585" y="30632"/>
                    <a:pt x="25452" y="30165"/>
                  </a:cubicBezTo>
                  <a:cubicBezTo>
                    <a:pt x="25385" y="29998"/>
                    <a:pt x="25385" y="29798"/>
                    <a:pt x="25352" y="29598"/>
                  </a:cubicBezTo>
                  <a:cubicBezTo>
                    <a:pt x="25352" y="29464"/>
                    <a:pt x="25385" y="29298"/>
                    <a:pt x="25352" y="29164"/>
                  </a:cubicBezTo>
                  <a:cubicBezTo>
                    <a:pt x="25185" y="28697"/>
                    <a:pt x="25418" y="28464"/>
                    <a:pt x="25785" y="28264"/>
                  </a:cubicBezTo>
                  <a:cubicBezTo>
                    <a:pt x="26186" y="28030"/>
                    <a:pt x="26519" y="27697"/>
                    <a:pt x="26753" y="27263"/>
                  </a:cubicBezTo>
                  <a:cubicBezTo>
                    <a:pt x="27053" y="26763"/>
                    <a:pt x="27086" y="26262"/>
                    <a:pt x="26819" y="25728"/>
                  </a:cubicBezTo>
                  <a:cubicBezTo>
                    <a:pt x="26719" y="25528"/>
                    <a:pt x="26586" y="25362"/>
                    <a:pt x="26653" y="25095"/>
                  </a:cubicBezTo>
                  <a:cubicBezTo>
                    <a:pt x="26719" y="24928"/>
                    <a:pt x="26552" y="24694"/>
                    <a:pt x="26452" y="24428"/>
                  </a:cubicBezTo>
                  <a:cubicBezTo>
                    <a:pt x="26486" y="24394"/>
                    <a:pt x="26552" y="24394"/>
                    <a:pt x="26619" y="24327"/>
                  </a:cubicBezTo>
                  <a:cubicBezTo>
                    <a:pt x="26853" y="24094"/>
                    <a:pt x="26886" y="24027"/>
                    <a:pt x="26619" y="23760"/>
                  </a:cubicBezTo>
                  <a:cubicBezTo>
                    <a:pt x="26352" y="23460"/>
                    <a:pt x="26186" y="23127"/>
                    <a:pt x="26119" y="22726"/>
                  </a:cubicBezTo>
                  <a:cubicBezTo>
                    <a:pt x="26085" y="22626"/>
                    <a:pt x="26052" y="22493"/>
                    <a:pt x="26252" y="22493"/>
                  </a:cubicBezTo>
                  <a:cubicBezTo>
                    <a:pt x="26255" y="22490"/>
                    <a:pt x="26258" y="22487"/>
                    <a:pt x="26261" y="22485"/>
                  </a:cubicBezTo>
                  <a:lnTo>
                    <a:pt x="26261" y="22485"/>
                  </a:lnTo>
                  <a:cubicBezTo>
                    <a:pt x="26291" y="22582"/>
                    <a:pt x="26325" y="22701"/>
                    <a:pt x="26386" y="22793"/>
                  </a:cubicBezTo>
                  <a:cubicBezTo>
                    <a:pt x="26819" y="23694"/>
                    <a:pt x="27286" y="24628"/>
                    <a:pt x="27720" y="25528"/>
                  </a:cubicBezTo>
                  <a:cubicBezTo>
                    <a:pt x="27787" y="25662"/>
                    <a:pt x="27787" y="25862"/>
                    <a:pt x="27720" y="25995"/>
                  </a:cubicBezTo>
                  <a:cubicBezTo>
                    <a:pt x="27220" y="27530"/>
                    <a:pt x="27420" y="29031"/>
                    <a:pt x="27920" y="30499"/>
                  </a:cubicBezTo>
                  <a:cubicBezTo>
                    <a:pt x="28054" y="30865"/>
                    <a:pt x="28054" y="31166"/>
                    <a:pt x="27887" y="31499"/>
                  </a:cubicBezTo>
                  <a:cubicBezTo>
                    <a:pt x="27587" y="32033"/>
                    <a:pt x="27320" y="32633"/>
                    <a:pt x="27019" y="33267"/>
                  </a:cubicBezTo>
                  <a:cubicBezTo>
                    <a:pt x="26986" y="32533"/>
                    <a:pt x="26953" y="31866"/>
                    <a:pt x="26886" y="31199"/>
                  </a:cubicBezTo>
                  <a:cubicBezTo>
                    <a:pt x="26819" y="30265"/>
                    <a:pt x="26519" y="29431"/>
                    <a:pt x="25885" y="28697"/>
                  </a:cubicBezTo>
                  <a:lnTo>
                    <a:pt x="25885" y="28697"/>
                  </a:lnTo>
                  <a:cubicBezTo>
                    <a:pt x="25885" y="28764"/>
                    <a:pt x="25885" y="28897"/>
                    <a:pt x="25919" y="28997"/>
                  </a:cubicBezTo>
                  <a:cubicBezTo>
                    <a:pt x="26252" y="29998"/>
                    <a:pt x="26552" y="31032"/>
                    <a:pt x="26653" y="32100"/>
                  </a:cubicBezTo>
                  <a:cubicBezTo>
                    <a:pt x="26686" y="32533"/>
                    <a:pt x="26619" y="33000"/>
                    <a:pt x="26719" y="33401"/>
                  </a:cubicBezTo>
                  <a:cubicBezTo>
                    <a:pt x="26819" y="33801"/>
                    <a:pt x="26619" y="34034"/>
                    <a:pt x="26452" y="34301"/>
                  </a:cubicBezTo>
                  <a:cubicBezTo>
                    <a:pt x="26352" y="33768"/>
                    <a:pt x="26352" y="33201"/>
                    <a:pt x="25985" y="32734"/>
                  </a:cubicBezTo>
                  <a:cubicBezTo>
                    <a:pt x="25985" y="32834"/>
                    <a:pt x="25985" y="32967"/>
                    <a:pt x="25985" y="33100"/>
                  </a:cubicBezTo>
                  <a:cubicBezTo>
                    <a:pt x="26052" y="33601"/>
                    <a:pt x="26186" y="34101"/>
                    <a:pt x="26186" y="34602"/>
                  </a:cubicBezTo>
                  <a:cubicBezTo>
                    <a:pt x="26186" y="34835"/>
                    <a:pt x="26019" y="35069"/>
                    <a:pt x="25819" y="35302"/>
                  </a:cubicBezTo>
                  <a:cubicBezTo>
                    <a:pt x="25852" y="35202"/>
                    <a:pt x="25852" y="35102"/>
                    <a:pt x="25852" y="35002"/>
                  </a:cubicBezTo>
                  <a:cubicBezTo>
                    <a:pt x="25952" y="34268"/>
                    <a:pt x="25652" y="33668"/>
                    <a:pt x="25151" y="33167"/>
                  </a:cubicBezTo>
                  <a:cubicBezTo>
                    <a:pt x="24951" y="32967"/>
                    <a:pt x="24785" y="32734"/>
                    <a:pt x="24684" y="32433"/>
                  </a:cubicBezTo>
                  <a:cubicBezTo>
                    <a:pt x="24584" y="32166"/>
                    <a:pt x="24451" y="31866"/>
                    <a:pt x="24117" y="31733"/>
                  </a:cubicBezTo>
                  <a:lnTo>
                    <a:pt x="24117" y="31733"/>
                  </a:lnTo>
                  <a:cubicBezTo>
                    <a:pt x="24084" y="32100"/>
                    <a:pt x="24418" y="32266"/>
                    <a:pt x="24451" y="32600"/>
                  </a:cubicBezTo>
                  <a:cubicBezTo>
                    <a:pt x="23584" y="32433"/>
                    <a:pt x="22716" y="32266"/>
                    <a:pt x="22116" y="31566"/>
                  </a:cubicBezTo>
                  <a:cubicBezTo>
                    <a:pt x="21516" y="30932"/>
                    <a:pt x="20815" y="30499"/>
                    <a:pt x="20014" y="30198"/>
                  </a:cubicBezTo>
                  <a:cubicBezTo>
                    <a:pt x="19648" y="30065"/>
                    <a:pt x="19347" y="29798"/>
                    <a:pt x="19114" y="29498"/>
                  </a:cubicBezTo>
                  <a:cubicBezTo>
                    <a:pt x="18880" y="29131"/>
                    <a:pt x="18914" y="28997"/>
                    <a:pt x="19247" y="28731"/>
                  </a:cubicBezTo>
                  <a:cubicBezTo>
                    <a:pt x="19781" y="28297"/>
                    <a:pt x="20315" y="27830"/>
                    <a:pt x="20882" y="27363"/>
                  </a:cubicBezTo>
                  <a:cubicBezTo>
                    <a:pt x="20982" y="27263"/>
                    <a:pt x="21082" y="27163"/>
                    <a:pt x="21149" y="27063"/>
                  </a:cubicBezTo>
                  <a:cubicBezTo>
                    <a:pt x="21379" y="26717"/>
                    <a:pt x="21657" y="26610"/>
                    <a:pt x="21983" y="26610"/>
                  </a:cubicBezTo>
                  <a:cubicBezTo>
                    <a:pt x="22129" y="26610"/>
                    <a:pt x="22285" y="26632"/>
                    <a:pt x="22450" y="26662"/>
                  </a:cubicBezTo>
                  <a:cubicBezTo>
                    <a:pt x="22483" y="26696"/>
                    <a:pt x="22516" y="26696"/>
                    <a:pt x="22583" y="26729"/>
                  </a:cubicBezTo>
                  <a:cubicBezTo>
                    <a:pt x="22687" y="26758"/>
                    <a:pt x="22785" y="26772"/>
                    <a:pt x="22877" y="26772"/>
                  </a:cubicBezTo>
                  <a:cubicBezTo>
                    <a:pt x="23319" y="26772"/>
                    <a:pt x="23611" y="26453"/>
                    <a:pt x="23584" y="25929"/>
                  </a:cubicBezTo>
                  <a:cubicBezTo>
                    <a:pt x="23584" y="25662"/>
                    <a:pt x="23484" y="25362"/>
                    <a:pt x="23384" y="25128"/>
                  </a:cubicBezTo>
                  <a:cubicBezTo>
                    <a:pt x="23183" y="24694"/>
                    <a:pt x="23150" y="24327"/>
                    <a:pt x="23417" y="23927"/>
                  </a:cubicBezTo>
                  <a:cubicBezTo>
                    <a:pt x="23650" y="23527"/>
                    <a:pt x="23684" y="23093"/>
                    <a:pt x="23350" y="22726"/>
                  </a:cubicBezTo>
                  <a:cubicBezTo>
                    <a:pt x="23083" y="22393"/>
                    <a:pt x="23117" y="22059"/>
                    <a:pt x="23250" y="21726"/>
                  </a:cubicBezTo>
                  <a:cubicBezTo>
                    <a:pt x="23484" y="21159"/>
                    <a:pt x="23717" y="20591"/>
                    <a:pt x="23684" y="19958"/>
                  </a:cubicBezTo>
                  <a:cubicBezTo>
                    <a:pt x="23684" y="19858"/>
                    <a:pt x="23784" y="19758"/>
                    <a:pt x="23851" y="19691"/>
                  </a:cubicBezTo>
                  <a:cubicBezTo>
                    <a:pt x="24017" y="19591"/>
                    <a:pt x="24184" y="19491"/>
                    <a:pt x="24351" y="19424"/>
                  </a:cubicBezTo>
                  <a:close/>
                  <a:moveTo>
                    <a:pt x="23317" y="33067"/>
                  </a:moveTo>
                  <a:cubicBezTo>
                    <a:pt x="24084" y="33134"/>
                    <a:pt x="24818" y="33367"/>
                    <a:pt x="25252" y="34168"/>
                  </a:cubicBezTo>
                  <a:cubicBezTo>
                    <a:pt x="25518" y="34668"/>
                    <a:pt x="25618" y="35135"/>
                    <a:pt x="25252" y="35602"/>
                  </a:cubicBezTo>
                  <a:cubicBezTo>
                    <a:pt x="25085" y="35802"/>
                    <a:pt x="24951" y="35969"/>
                    <a:pt x="24751" y="36236"/>
                  </a:cubicBezTo>
                  <a:cubicBezTo>
                    <a:pt x="24684" y="36036"/>
                    <a:pt x="24651" y="35936"/>
                    <a:pt x="24618" y="35836"/>
                  </a:cubicBezTo>
                  <a:cubicBezTo>
                    <a:pt x="24518" y="35536"/>
                    <a:pt x="24284" y="35335"/>
                    <a:pt x="23951" y="35335"/>
                  </a:cubicBezTo>
                  <a:cubicBezTo>
                    <a:pt x="23417" y="35302"/>
                    <a:pt x="23283" y="35169"/>
                    <a:pt x="23250" y="34635"/>
                  </a:cubicBezTo>
                  <a:cubicBezTo>
                    <a:pt x="23250" y="34501"/>
                    <a:pt x="23250" y="34401"/>
                    <a:pt x="23250" y="34268"/>
                  </a:cubicBezTo>
                  <a:cubicBezTo>
                    <a:pt x="23283" y="33868"/>
                    <a:pt x="23283" y="33501"/>
                    <a:pt x="23317" y="33067"/>
                  </a:cubicBezTo>
                  <a:close/>
                  <a:moveTo>
                    <a:pt x="25185" y="36303"/>
                  </a:moveTo>
                  <a:cubicBezTo>
                    <a:pt x="25218" y="36303"/>
                    <a:pt x="25252" y="36336"/>
                    <a:pt x="25285" y="36369"/>
                  </a:cubicBezTo>
                  <a:cubicBezTo>
                    <a:pt x="25085" y="36636"/>
                    <a:pt x="24885" y="36937"/>
                    <a:pt x="24684" y="37203"/>
                  </a:cubicBezTo>
                  <a:cubicBezTo>
                    <a:pt x="24651" y="37170"/>
                    <a:pt x="24618" y="37170"/>
                    <a:pt x="24584" y="37137"/>
                  </a:cubicBezTo>
                  <a:cubicBezTo>
                    <a:pt x="24785" y="36870"/>
                    <a:pt x="24985" y="36570"/>
                    <a:pt x="25185" y="36303"/>
                  </a:cubicBezTo>
                  <a:close/>
                  <a:moveTo>
                    <a:pt x="45733" y="28063"/>
                  </a:moveTo>
                  <a:lnTo>
                    <a:pt x="45733" y="28063"/>
                  </a:lnTo>
                  <a:cubicBezTo>
                    <a:pt x="45599" y="29064"/>
                    <a:pt x="42731" y="36770"/>
                    <a:pt x="42264" y="37470"/>
                  </a:cubicBezTo>
                  <a:lnTo>
                    <a:pt x="42130" y="37470"/>
                  </a:lnTo>
                  <a:cubicBezTo>
                    <a:pt x="42030" y="36736"/>
                    <a:pt x="41897" y="36036"/>
                    <a:pt x="41830" y="35269"/>
                  </a:cubicBezTo>
                  <a:cubicBezTo>
                    <a:pt x="41797" y="34468"/>
                    <a:pt x="41797" y="33668"/>
                    <a:pt x="41797" y="32867"/>
                  </a:cubicBezTo>
                  <a:cubicBezTo>
                    <a:pt x="41830" y="32433"/>
                    <a:pt x="41930" y="32000"/>
                    <a:pt x="42030" y="31566"/>
                  </a:cubicBezTo>
                  <a:cubicBezTo>
                    <a:pt x="42197" y="30865"/>
                    <a:pt x="42430" y="30165"/>
                    <a:pt x="42597" y="29431"/>
                  </a:cubicBezTo>
                  <a:cubicBezTo>
                    <a:pt x="42664" y="29164"/>
                    <a:pt x="42797" y="29064"/>
                    <a:pt x="43098" y="28931"/>
                  </a:cubicBezTo>
                  <a:lnTo>
                    <a:pt x="43098" y="28931"/>
                  </a:lnTo>
                  <a:cubicBezTo>
                    <a:pt x="42998" y="29731"/>
                    <a:pt x="42697" y="30465"/>
                    <a:pt x="42864" y="31266"/>
                  </a:cubicBezTo>
                  <a:cubicBezTo>
                    <a:pt x="43131" y="30999"/>
                    <a:pt x="43231" y="30565"/>
                    <a:pt x="43498" y="28697"/>
                  </a:cubicBezTo>
                  <a:cubicBezTo>
                    <a:pt x="43798" y="28597"/>
                    <a:pt x="44132" y="28464"/>
                    <a:pt x="44565" y="28330"/>
                  </a:cubicBezTo>
                  <a:lnTo>
                    <a:pt x="44565" y="28330"/>
                  </a:lnTo>
                  <a:cubicBezTo>
                    <a:pt x="44465" y="28697"/>
                    <a:pt x="44365" y="28931"/>
                    <a:pt x="44298" y="29198"/>
                  </a:cubicBezTo>
                  <a:cubicBezTo>
                    <a:pt x="44232" y="29464"/>
                    <a:pt x="44232" y="29731"/>
                    <a:pt x="44165" y="30065"/>
                  </a:cubicBezTo>
                  <a:cubicBezTo>
                    <a:pt x="44465" y="29731"/>
                    <a:pt x="44665" y="29031"/>
                    <a:pt x="44732" y="28297"/>
                  </a:cubicBezTo>
                  <a:cubicBezTo>
                    <a:pt x="45032" y="28230"/>
                    <a:pt x="45366" y="28130"/>
                    <a:pt x="45733" y="28063"/>
                  </a:cubicBezTo>
                  <a:close/>
                  <a:moveTo>
                    <a:pt x="43498" y="38805"/>
                  </a:moveTo>
                  <a:cubicBezTo>
                    <a:pt x="43531" y="38805"/>
                    <a:pt x="43565" y="38838"/>
                    <a:pt x="43565" y="38871"/>
                  </a:cubicBezTo>
                  <a:lnTo>
                    <a:pt x="43231" y="39071"/>
                  </a:lnTo>
                  <a:cubicBezTo>
                    <a:pt x="43331" y="38971"/>
                    <a:pt x="43431" y="38871"/>
                    <a:pt x="43498" y="38805"/>
                  </a:cubicBezTo>
                  <a:close/>
                  <a:moveTo>
                    <a:pt x="48921" y="27578"/>
                  </a:moveTo>
                  <a:cubicBezTo>
                    <a:pt x="48984" y="27578"/>
                    <a:pt x="49055" y="27594"/>
                    <a:pt x="49135" y="27630"/>
                  </a:cubicBezTo>
                  <a:cubicBezTo>
                    <a:pt x="48802" y="28397"/>
                    <a:pt x="48268" y="29031"/>
                    <a:pt x="48101" y="29865"/>
                  </a:cubicBezTo>
                  <a:cubicBezTo>
                    <a:pt x="48768" y="29298"/>
                    <a:pt x="49069" y="28497"/>
                    <a:pt x="49435" y="27663"/>
                  </a:cubicBezTo>
                  <a:cubicBezTo>
                    <a:pt x="49602" y="27730"/>
                    <a:pt x="49769" y="27763"/>
                    <a:pt x="50003" y="27863"/>
                  </a:cubicBezTo>
                  <a:cubicBezTo>
                    <a:pt x="49769" y="28497"/>
                    <a:pt x="49469" y="29031"/>
                    <a:pt x="49135" y="29565"/>
                  </a:cubicBezTo>
                  <a:cubicBezTo>
                    <a:pt x="48435" y="30765"/>
                    <a:pt x="47668" y="31966"/>
                    <a:pt x="47167" y="33267"/>
                  </a:cubicBezTo>
                  <a:cubicBezTo>
                    <a:pt x="46834" y="34135"/>
                    <a:pt x="46433" y="35002"/>
                    <a:pt x="46100" y="35869"/>
                  </a:cubicBezTo>
                  <a:cubicBezTo>
                    <a:pt x="45766" y="36736"/>
                    <a:pt x="45099" y="37237"/>
                    <a:pt x="44198" y="37704"/>
                  </a:cubicBezTo>
                  <a:cubicBezTo>
                    <a:pt x="44298" y="37370"/>
                    <a:pt x="44365" y="37137"/>
                    <a:pt x="44432" y="36937"/>
                  </a:cubicBezTo>
                  <a:cubicBezTo>
                    <a:pt x="44399" y="36903"/>
                    <a:pt x="44365" y="36903"/>
                    <a:pt x="44332" y="36870"/>
                  </a:cubicBezTo>
                  <a:cubicBezTo>
                    <a:pt x="44198" y="37103"/>
                    <a:pt x="44032" y="37303"/>
                    <a:pt x="43998" y="37537"/>
                  </a:cubicBezTo>
                  <a:cubicBezTo>
                    <a:pt x="43965" y="37904"/>
                    <a:pt x="43731" y="38071"/>
                    <a:pt x="43364" y="38237"/>
                  </a:cubicBezTo>
                  <a:cubicBezTo>
                    <a:pt x="43465" y="37937"/>
                    <a:pt x="43531" y="37704"/>
                    <a:pt x="43598" y="37437"/>
                  </a:cubicBezTo>
                  <a:cubicBezTo>
                    <a:pt x="43665" y="37203"/>
                    <a:pt x="43731" y="36970"/>
                    <a:pt x="43831" y="36736"/>
                  </a:cubicBezTo>
                  <a:cubicBezTo>
                    <a:pt x="44265" y="35736"/>
                    <a:pt x="44799" y="34835"/>
                    <a:pt x="45499" y="33968"/>
                  </a:cubicBezTo>
                  <a:cubicBezTo>
                    <a:pt x="45833" y="33567"/>
                    <a:pt x="46066" y="33100"/>
                    <a:pt x="46367" y="32667"/>
                  </a:cubicBezTo>
                  <a:cubicBezTo>
                    <a:pt x="46333" y="32633"/>
                    <a:pt x="46333" y="32633"/>
                    <a:pt x="46300" y="32600"/>
                  </a:cubicBezTo>
                  <a:cubicBezTo>
                    <a:pt x="46033" y="32934"/>
                    <a:pt x="45800" y="33334"/>
                    <a:pt x="45499" y="33634"/>
                  </a:cubicBezTo>
                  <a:cubicBezTo>
                    <a:pt x="44899" y="34268"/>
                    <a:pt x="44432" y="34968"/>
                    <a:pt x="44032" y="35736"/>
                  </a:cubicBezTo>
                  <a:cubicBezTo>
                    <a:pt x="43598" y="36503"/>
                    <a:pt x="43264" y="37303"/>
                    <a:pt x="42897" y="38104"/>
                  </a:cubicBezTo>
                  <a:cubicBezTo>
                    <a:pt x="42797" y="38271"/>
                    <a:pt x="42797" y="38471"/>
                    <a:pt x="42764" y="38738"/>
                  </a:cubicBezTo>
                  <a:cubicBezTo>
                    <a:pt x="42497" y="38905"/>
                    <a:pt x="42197" y="39138"/>
                    <a:pt x="41897" y="39372"/>
                  </a:cubicBezTo>
                  <a:cubicBezTo>
                    <a:pt x="41863" y="39338"/>
                    <a:pt x="41830" y="39338"/>
                    <a:pt x="41830" y="39305"/>
                  </a:cubicBezTo>
                  <a:cubicBezTo>
                    <a:pt x="41863" y="39238"/>
                    <a:pt x="41897" y="39138"/>
                    <a:pt x="41930" y="39071"/>
                  </a:cubicBezTo>
                  <a:cubicBezTo>
                    <a:pt x="42430" y="37971"/>
                    <a:pt x="42897" y="36903"/>
                    <a:pt x="43398" y="35802"/>
                  </a:cubicBezTo>
                  <a:cubicBezTo>
                    <a:pt x="43498" y="35602"/>
                    <a:pt x="43631" y="35402"/>
                    <a:pt x="43798" y="35235"/>
                  </a:cubicBezTo>
                  <a:cubicBezTo>
                    <a:pt x="45232" y="33634"/>
                    <a:pt x="46467" y="31900"/>
                    <a:pt x="47467" y="30032"/>
                  </a:cubicBezTo>
                  <a:cubicBezTo>
                    <a:pt x="47834" y="29331"/>
                    <a:pt x="48201" y="28597"/>
                    <a:pt x="48535" y="27897"/>
                  </a:cubicBezTo>
                  <a:cubicBezTo>
                    <a:pt x="48632" y="27701"/>
                    <a:pt x="48748" y="27578"/>
                    <a:pt x="48921" y="27578"/>
                  </a:cubicBezTo>
                  <a:close/>
                  <a:moveTo>
                    <a:pt x="43231" y="39071"/>
                  </a:moveTo>
                  <a:lnTo>
                    <a:pt x="43231" y="39071"/>
                  </a:lnTo>
                  <a:cubicBezTo>
                    <a:pt x="42897" y="39472"/>
                    <a:pt x="42531" y="39805"/>
                    <a:pt x="42030" y="39972"/>
                  </a:cubicBezTo>
                  <a:cubicBezTo>
                    <a:pt x="42430" y="39672"/>
                    <a:pt x="42831" y="39372"/>
                    <a:pt x="43231" y="39071"/>
                  </a:cubicBezTo>
                  <a:close/>
                  <a:moveTo>
                    <a:pt x="42030" y="39972"/>
                  </a:moveTo>
                  <a:lnTo>
                    <a:pt x="42030" y="39972"/>
                  </a:lnTo>
                  <a:cubicBezTo>
                    <a:pt x="41877" y="40218"/>
                    <a:pt x="41667" y="40379"/>
                    <a:pt x="41400" y="40455"/>
                  </a:cubicBezTo>
                  <a:lnTo>
                    <a:pt x="41400" y="40455"/>
                  </a:lnTo>
                  <a:cubicBezTo>
                    <a:pt x="41610" y="40299"/>
                    <a:pt x="41820" y="40122"/>
                    <a:pt x="42030" y="39972"/>
                  </a:cubicBezTo>
                  <a:close/>
                  <a:moveTo>
                    <a:pt x="41277" y="40525"/>
                  </a:moveTo>
                  <a:lnTo>
                    <a:pt x="41277" y="40525"/>
                  </a:lnTo>
                  <a:cubicBezTo>
                    <a:pt x="41194" y="40608"/>
                    <a:pt x="41112" y="40690"/>
                    <a:pt x="41029" y="40773"/>
                  </a:cubicBezTo>
                  <a:lnTo>
                    <a:pt x="40963" y="40673"/>
                  </a:lnTo>
                  <a:cubicBezTo>
                    <a:pt x="41074" y="40617"/>
                    <a:pt x="41185" y="40561"/>
                    <a:pt x="41277" y="40525"/>
                  </a:cubicBezTo>
                  <a:close/>
                  <a:moveTo>
                    <a:pt x="19581" y="31766"/>
                  </a:moveTo>
                  <a:cubicBezTo>
                    <a:pt x="20348" y="32066"/>
                    <a:pt x="21049" y="32300"/>
                    <a:pt x="21782" y="32567"/>
                  </a:cubicBezTo>
                  <a:cubicBezTo>
                    <a:pt x="22149" y="32734"/>
                    <a:pt x="22316" y="33067"/>
                    <a:pt x="22283" y="33501"/>
                  </a:cubicBezTo>
                  <a:cubicBezTo>
                    <a:pt x="22283" y="34034"/>
                    <a:pt x="22349" y="34568"/>
                    <a:pt x="22416" y="35102"/>
                  </a:cubicBezTo>
                  <a:cubicBezTo>
                    <a:pt x="22450" y="35569"/>
                    <a:pt x="22683" y="35869"/>
                    <a:pt x="23183" y="35936"/>
                  </a:cubicBezTo>
                  <a:cubicBezTo>
                    <a:pt x="23617" y="35969"/>
                    <a:pt x="23851" y="36203"/>
                    <a:pt x="24017" y="36636"/>
                  </a:cubicBezTo>
                  <a:lnTo>
                    <a:pt x="23617" y="36636"/>
                  </a:lnTo>
                  <a:cubicBezTo>
                    <a:pt x="23650" y="36970"/>
                    <a:pt x="23650" y="37337"/>
                    <a:pt x="23684" y="37770"/>
                  </a:cubicBezTo>
                  <a:cubicBezTo>
                    <a:pt x="23417" y="38071"/>
                    <a:pt x="23117" y="38404"/>
                    <a:pt x="22716" y="38838"/>
                  </a:cubicBezTo>
                  <a:cubicBezTo>
                    <a:pt x="22583" y="37637"/>
                    <a:pt x="22383" y="36570"/>
                    <a:pt x="21949" y="35569"/>
                  </a:cubicBezTo>
                  <a:lnTo>
                    <a:pt x="21949" y="35569"/>
                  </a:lnTo>
                  <a:cubicBezTo>
                    <a:pt x="22083" y="36736"/>
                    <a:pt x="22149" y="37937"/>
                    <a:pt x="22450" y="39071"/>
                  </a:cubicBezTo>
                  <a:cubicBezTo>
                    <a:pt x="22483" y="39105"/>
                    <a:pt x="22516" y="39105"/>
                    <a:pt x="22550" y="39105"/>
                  </a:cubicBezTo>
                  <a:cubicBezTo>
                    <a:pt x="22416" y="39305"/>
                    <a:pt x="22249" y="39505"/>
                    <a:pt x="22083" y="39772"/>
                  </a:cubicBezTo>
                  <a:cubicBezTo>
                    <a:pt x="21882" y="39338"/>
                    <a:pt x="22016" y="38905"/>
                    <a:pt x="21816" y="38571"/>
                  </a:cubicBezTo>
                  <a:cubicBezTo>
                    <a:pt x="21549" y="38938"/>
                    <a:pt x="21549" y="39572"/>
                    <a:pt x="21816" y="40172"/>
                  </a:cubicBezTo>
                  <a:cubicBezTo>
                    <a:pt x="21649" y="40472"/>
                    <a:pt x="21482" y="40773"/>
                    <a:pt x="21215" y="41173"/>
                  </a:cubicBezTo>
                  <a:cubicBezTo>
                    <a:pt x="21049" y="40639"/>
                    <a:pt x="20882" y="40239"/>
                    <a:pt x="21015" y="39739"/>
                  </a:cubicBezTo>
                  <a:cubicBezTo>
                    <a:pt x="21115" y="39338"/>
                    <a:pt x="21149" y="38905"/>
                    <a:pt x="21215" y="38504"/>
                  </a:cubicBezTo>
                  <a:cubicBezTo>
                    <a:pt x="21282" y="37971"/>
                    <a:pt x="21249" y="37470"/>
                    <a:pt x="21082" y="36937"/>
                  </a:cubicBezTo>
                  <a:cubicBezTo>
                    <a:pt x="20682" y="35669"/>
                    <a:pt x="20281" y="34401"/>
                    <a:pt x="19881" y="33100"/>
                  </a:cubicBezTo>
                  <a:cubicBezTo>
                    <a:pt x="19748" y="32700"/>
                    <a:pt x="19681" y="32266"/>
                    <a:pt x="19581" y="31766"/>
                  </a:cubicBezTo>
                  <a:close/>
                  <a:moveTo>
                    <a:pt x="42130" y="29931"/>
                  </a:moveTo>
                  <a:cubicBezTo>
                    <a:pt x="41997" y="30365"/>
                    <a:pt x="41930" y="30765"/>
                    <a:pt x="41797" y="31099"/>
                  </a:cubicBezTo>
                  <a:cubicBezTo>
                    <a:pt x="41396" y="32200"/>
                    <a:pt x="41330" y="33334"/>
                    <a:pt x="41396" y="34501"/>
                  </a:cubicBezTo>
                  <a:cubicBezTo>
                    <a:pt x="41463" y="35536"/>
                    <a:pt x="41597" y="36570"/>
                    <a:pt x="41863" y="37570"/>
                  </a:cubicBezTo>
                  <a:cubicBezTo>
                    <a:pt x="41963" y="38004"/>
                    <a:pt x="41930" y="38404"/>
                    <a:pt x="41697" y="38771"/>
                  </a:cubicBezTo>
                  <a:cubicBezTo>
                    <a:pt x="41163" y="39605"/>
                    <a:pt x="40663" y="40439"/>
                    <a:pt x="39862" y="41006"/>
                  </a:cubicBezTo>
                  <a:cubicBezTo>
                    <a:pt x="39795" y="41073"/>
                    <a:pt x="39729" y="41106"/>
                    <a:pt x="39628" y="41173"/>
                  </a:cubicBezTo>
                  <a:cubicBezTo>
                    <a:pt x="39729" y="40806"/>
                    <a:pt x="39795" y="40506"/>
                    <a:pt x="39862" y="40206"/>
                  </a:cubicBezTo>
                  <a:cubicBezTo>
                    <a:pt x="39889" y="40199"/>
                    <a:pt x="39918" y="40198"/>
                    <a:pt x="39948" y="40198"/>
                  </a:cubicBezTo>
                  <a:cubicBezTo>
                    <a:pt x="39968" y="40198"/>
                    <a:pt x="39989" y="40198"/>
                    <a:pt x="40009" y="40198"/>
                  </a:cubicBezTo>
                  <a:cubicBezTo>
                    <a:pt x="40110" y="40198"/>
                    <a:pt x="40207" y="40183"/>
                    <a:pt x="40229" y="40005"/>
                  </a:cubicBezTo>
                  <a:cubicBezTo>
                    <a:pt x="40329" y="39005"/>
                    <a:pt x="40362" y="38004"/>
                    <a:pt x="40262" y="37037"/>
                  </a:cubicBezTo>
                  <a:cubicBezTo>
                    <a:pt x="40229" y="36970"/>
                    <a:pt x="40196" y="36903"/>
                    <a:pt x="40162" y="36836"/>
                  </a:cubicBezTo>
                  <a:cubicBezTo>
                    <a:pt x="39895" y="36903"/>
                    <a:pt x="39929" y="37103"/>
                    <a:pt x="39929" y="37270"/>
                  </a:cubicBezTo>
                  <a:cubicBezTo>
                    <a:pt x="39862" y="37871"/>
                    <a:pt x="39829" y="38471"/>
                    <a:pt x="39729" y="39105"/>
                  </a:cubicBezTo>
                  <a:cubicBezTo>
                    <a:pt x="39662" y="38871"/>
                    <a:pt x="39628" y="38671"/>
                    <a:pt x="39562" y="38438"/>
                  </a:cubicBezTo>
                  <a:cubicBezTo>
                    <a:pt x="39462" y="37837"/>
                    <a:pt x="39462" y="37237"/>
                    <a:pt x="39562" y="36636"/>
                  </a:cubicBezTo>
                  <a:cubicBezTo>
                    <a:pt x="39628" y="36236"/>
                    <a:pt x="39628" y="35836"/>
                    <a:pt x="39628" y="35435"/>
                  </a:cubicBezTo>
                  <a:cubicBezTo>
                    <a:pt x="39628" y="35202"/>
                    <a:pt x="39595" y="34935"/>
                    <a:pt x="39795" y="34768"/>
                  </a:cubicBezTo>
                  <a:cubicBezTo>
                    <a:pt x="40029" y="34501"/>
                    <a:pt x="40029" y="34235"/>
                    <a:pt x="39962" y="33934"/>
                  </a:cubicBezTo>
                  <a:cubicBezTo>
                    <a:pt x="39929" y="33734"/>
                    <a:pt x="39895" y="33534"/>
                    <a:pt x="39862" y="33301"/>
                  </a:cubicBezTo>
                  <a:cubicBezTo>
                    <a:pt x="39829" y="33401"/>
                    <a:pt x="39829" y="33467"/>
                    <a:pt x="39829" y="33534"/>
                  </a:cubicBezTo>
                  <a:cubicBezTo>
                    <a:pt x="39729" y="33401"/>
                    <a:pt x="39595" y="33301"/>
                    <a:pt x="39462" y="33134"/>
                  </a:cubicBezTo>
                  <a:cubicBezTo>
                    <a:pt x="39729" y="32367"/>
                    <a:pt x="39995" y="31499"/>
                    <a:pt x="40796" y="30932"/>
                  </a:cubicBezTo>
                  <a:lnTo>
                    <a:pt x="40796" y="30932"/>
                  </a:lnTo>
                  <a:cubicBezTo>
                    <a:pt x="40529" y="32100"/>
                    <a:pt x="40429" y="33267"/>
                    <a:pt x="40529" y="34501"/>
                  </a:cubicBezTo>
                  <a:cubicBezTo>
                    <a:pt x="40763" y="34335"/>
                    <a:pt x="40696" y="34135"/>
                    <a:pt x="40729" y="33934"/>
                  </a:cubicBezTo>
                  <a:cubicBezTo>
                    <a:pt x="40829" y="33000"/>
                    <a:pt x="40929" y="32066"/>
                    <a:pt x="41029" y="31132"/>
                  </a:cubicBezTo>
                  <a:cubicBezTo>
                    <a:pt x="41063" y="30832"/>
                    <a:pt x="41163" y="30599"/>
                    <a:pt x="41463" y="30465"/>
                  </a:cubicBezTo>
                  <a:cubicBezTo>
                    <a:pt x="41663" y="30365"/>
                    <a:pt x="41830" y="30165"/>
                    <a:pt x="42130" y="29931"/>
                  </a:cubicBezTo>
                  <a:close/>
                  <a:moveTo>
                    <a:pt x="16346" y="30654"/>
                  </a:moveTo>
                  <a:cubicBezTo>
                    <a:pt x="16410" y="30654"/>
                    <a:pt x="16476" y="30658"/>
                    <a:pt x="16545" y="30665"/>
                  </a:cubicBezTo>
                  <a:cubicBezTo>
                    <a:pt x="17012" y="30699"/>
                    <a:pt x="17479" y="30765"/>
                    <a:pt x="17946" y="30966"/>
                  </a:cubicBezTo>
                  <a:cubicBezTo>
                    <a:pt x="18030" y="31016"/>
                    <a:pt x="18121" y="31024"/>
                    <a:pt x="18217" y="31024"/>
                  </a:cubicBezTo>
                  <a:cubicBezTo>
                    <a:pt x="18265" y="31024"/>
                    <a:pt x="18314" y="31022"/>
                    <a:pt x="18364" y="31022"/>
                  </a:cubicBezTo>
                  <a:cubicBezTo>
                    <a:pt x="18413" y="31022"/>
                    <a:pt x="18463" y="31024"/>
                    <a:pt x="18513" y="31032"/>
                  </a:cubicBezTo>
                  <a:cubicBezTo>
                    <a:pt x="18714" y="31099"/>
                    <a:pt x="18914" y="31132"/>
                    <a:pt x="19114" y="31232"/>
                  </a:cubicBezTo>
                  <a:cubicBezTo>
                    <a:pt x="19314" y="31332"/>
                    <a:pt x="19247" y="31533"/>
                    <a:pt x="19281" y="31766"/>
                  </a:cubicBezTo>
                  <a:cubicBezTo>
                    <a:pt x="19281" y="32133"/>
                    <a:pt x="19381" y="32533"/>
                    <a:pt x="19514" y="32934"/>
                  </a:cubicBezTo>
                  <a:cubicBezTo>
                    <a:pt x="19881" y="34168"/>
                    <a:pt x="20248" y="35369"/>
                    <a:pt x="20615" y="36603"/>
                  </a:cubicBezTo>
                  <a:cubicBezTo>
                    <a:pt x="20815" y="37203"/>
                    <a:pt x="20915" y="37837"/>
                    <a:pt x="20815" y="38471"/>
                  </a:cubicBezTo>
                  <a:cubicBezTo>
                    <a:pt x="20815" y="38604"/>
                    <a:pt x="20782" y="38738"/>
                    <a:pt x="20715" y="38938"/>
                  </a:cubicBezTo>
                  <a:cubicBezTo>
                    <a:pt x="20615" y="38471"/>
                    <a:pt x="20548" y="38104"/>
                    <a:pt x="20481" y="37737"/>
                  </a:cubicBezTo>
                  <a:cubicBezTo>
                    <a:pt x="20281" y="36803"/>
                    <a:pt x="19814" y="35969"/>
                    <a:pt x="19314" y="35169"/>
                  </a:cubicBezTo>
                  <a:cubicBezTo>
                    <a:pt x="18714" y="34268"/>
                    <a:pt x="18113" y="33367"/>
                    <a:pt x="17446" y="32500"/>
                  </a:cubicBezTo>
                  <a:lnTo>
                    <a:pt x="17446" y="32500"/>
                  </a:lnTo>
                  <a:cubicBezTo>
                    <a:pt x="17479" y="32567"/>
                    <a:pt x="17513" y="32700"/>
                    <a:pt x="17546" y="32767"/>
                  </a:cubicBezTo>
                  <a:cubicBezTo>
                    <a:pt x="18046" y="33634"/>
                    <a:pt x="18547" y="34535"/>
                    <a:pt x="19114" y="35402"/>
                  </a:cubicBezTo>
                  <a:cubicBezTo>
                    <a:pt x="19748" y="36436"/>
                    <a:pt x="20181" y="37537"/>
                    <a:pt x="20315" y="38738"/>
                  </a:cubicBezTo>
                  <a:cubicBezTo>
                    <a:pt x="20348" y="39305"/>
                    <a:pt x="20481" y="39872"/>
                    <a:pt x="20548" y="40439"/>
                  </a:cubicBezTo>
                  <a:cubicBezTo>
                    <a:pt x="20115" y="40005"/>
                    <a:pt x="19914" y="39505"/>
                    <a:pt x="19748" y="38971"/>
                  </a:cubicBezTo>
                  <a:cubicBezTo>
                    <a:pt x="19481" y="38071"/>
                    <a:pt x="19214" y="37170"/>
                    <a:pt x="18847" y="36303"/>
                  </a:cubicBezTo>
                  <a:cubicBezTo>
                    <a:pt x="18447" y="35469"/>
                    <a:pt x="17946" y="34702"/>
                    <a:pt x="17446" y="33934"/>
                  </a:cubicBezTo>
                  <a:cubicBezTo>
                    <a:pt x="17313" y="33701"/>
                    <a:pt x="17079" y="33501"/>
                    <a:pt x="16912" y="33301"/>
                  </a:cubicBezTo>
                  <a:cubicBezTo>
                    <a:pt x="16879" y="33334"/>
                    <a:pt x="16846" y="33367"/>
                    <a:pt x="16812" y="33367"/>
                  </a:cubicBezTo>
                  <a:cubicBezTo>
                    <a:pt x="16846" y="33467"/>
                    <a:pt x="16879" y="33534"/>
                    <a:pt x="16946" y="33601"/>
                  </a:cubicBezTo>
                  <a:cubicBezTo>
                    <a:pt x="17313" y="34201"/>
                    <a:pt x="17679" y="34768"/>
                    <a:pt x="18046" y="35369"/>
                  </a:cubicBezTo>
                  <a:cubicBezTo>
                    <a:pt x="18680" y="36470"/>
                    <a:pt x="19047" y="37670"/>
                    <a:pt x="19381" y="38871"/>
                  </a:cubicBezTo>
                  <a:cubicBezTo>
                    <a:pt x="19614" y="39739"/>
                    <a:pt x="19948" y="40539"/>
                    <a:pt x="20682" y="41106"/>
                  </a:cubicBezTo>
                  <a:cubicBezTo>
                    <a:pt x="20748" y="41140"/>
                    <a:pt x="20782" y="41273"/>
                    <a:pt x="20848" y="41473"/>
                  </a:cubicBezTo>
                  <a:cubicBezTo>
                    <a:pt x="19948" y="41173"/>
                    <a:pt x="19381" y="40639"/>
                    <a:pt x="18980" y="39939"/>
                  </a:cubicBezTo>
                  <a:cubicBezTo>
                    <a:pt x="18580" y="39138"/>
                    <a:pt x="18280" y="38304"/>
                    <a:pt x="18113" y="37437"/>
                  </a:cubicBezTo>
                  <a:cubicBezTo>
                    <a:pt x="18013" y="36970"/>
                    <a:pt x="17846" y="36536"/>
                    <a:pt x="17646" y="36103"/>
                  </a:cubicBezTo>
                  <a:cubicBezTo>
                    <a:pt x="17446" y="35669"/>
                    <a:pt x="17079" y="35435"/>
                    <a:pt x="16579" y="35335"/>
                  </a:cubicBezTo>
                  <a:cubicBezTo>
                    <a:pt x="16045" y="35235"/>
                    <a:pt x="15878" y="35069"/>
                    <a:pt x="15878" y="34535"/>
                  </a:cubicBezTo>
                  <a:cubicBezTo>
                    <a:pt x="15878" y="33901"/>
                    <a:pt x="15678" y="33367"/>
                    <a:pt x="15211" y="32934"/>
                  </a:cubicBezTo>
                  <a:cubicBezTo>
                    <a:pt x="15178" y="32900"/>
                    <a:pt x="15144" y="32834"/>
                    <a:pt x="15111" y="32800"/>
                  </a:cubicBezTo>
                  <a:cubicBezTo>
                    <a:pt x="14511" y="32133"/>
                    <a:pt x="14544" y="31799"/>
                    <a:pt x="15178" y="31199"/>
                  </a:cubicBezTo>
                  <a:cubicBezTo>
                    <a:pt x="15502" y="30874"/>
                    <a:pt x="15853" y="30654"/>
                    <a:pt x="16346" y="30654"/>
                  </a:cubicBezTo>
                  <a:close/>
                  <a:moveTo>
                    <a:pt x="37660" y="38638"/>
                  </a:moveTo>
                  <a:cubicBezTo>
                    <a:pt x="37961" y="39605"/>
                    <a:pt x="38227" y="40506"/>
                    <a:pt x="38528" y="41506"/>
                  </a:cubicBezTo>
                  <a:cubicBezTo>
                    <a:pt x="37861" y="41039"/>
                    <a:pt x="37360" y="40506"/>
                    <a:pt x="37127" y="39805"/>
                  </a:cubicBezTo>
                  <a:cubicBezTo>
                    <a:pt x="36960" y="39372"/>
                    <a:pt x="36993" y="39238"/>
                    <a:pt x="37394" y="38905"/>
                  </a:cubicBezTo>
                  <a:cubicBezTo>
                    <a:pt x="37460" y="38838"/>
                    <a:pt x="37560" y="38771"/>
                    <a:pt x="37660" y="38638"/>
                  </a:cubicBezTo>
                  <a:close/>
                  <a:moveTo>
                    <a:pt x="39295" y="35335"/>
                  </a:moveTo>
                  <a:cubicBezTo>
                    <a:pt x="39362" y="35836"/>
                    <a:pt x="39362" y="36269"/>
                    <a:pt x="39295" y="36670"/>
                  </a:cubicBezTo>
                  <a:cubicBezTo>
                    <a:pt x="39095" y="37504"/>
                    <a:pt x="39128" y="38304"/>
                    <a:pt x="39262" y="39138"/>
                  </a:cubicBezTo>
                  <a:cubicBezTo>
                    <a:pt x="39362" y="39705"/>
                    <a:pt x="39495" y="40306"/>
                    <a:pt x="39295" y="40873"/>
                  </a:cubicBezTo>
                  <a:cubicBezTo>
                    <a:pt x="39262" y="40973"/>
                    <a:pt x="39262" y="41073"/>
                    <a:pt x="39295" y="41173"/>
                  </a:cubicBezTo>
                  <a:cubicBezTo>
                    <a:pt x="39362" y="41473"/>
                    <a:pt x="39195" y="41607"/>
                    <a:pt x="38928" y="41673"/>
                  </a:cubicBezTo>
                  <a:cubicBezTo>
                    <a:pt x="38895" y="40673"/>
                    <a:pt x="38528" y="39805"/>
                    <a:pt x="38227" y="38871"/>
                  </a:cubicBezTo>
                  <a:cubicBezTo>
                    <a:pt x="38127" y="38604"/>
                    <a:pt x="37994" y="38338"/>
                    <a:pt x="38294" y="38071"/>
                  </a:cubicBezTo>
                  <a:cubicBezTo>
                    <a:pt x="38361" y="38004"/>
                    <a:pt x="38361" y="37837"/>
                    <a:pt x="38328" y="37704"/>
                  </a:cubicBezTo>
                  <a:cubicBezTo>
                    <a:pt x="38294" y="37570"/>
                    <a:pt x="38194" y="37470"/>
                    <a:pt x="38127" y="37370"/>
                  </a:cubicBezTo>
                  <a:cubicBezTo>
                    <a:pt x="38494" y="37003"/>
                    <a:pt x="38494" y="37003"/>
                    <a:pt x="38394" y="36536"/>
                  </a:cubicBezTo>
                  <a:cubicBezTo>
                    <a:pt x="38361" y="36303"/>
                    <a:pt x="38394" y="36103"/>
                    <a:pt x="38561" y="35936"/>
                  </a:cubicBezTo>
                  <a:cubicBezTo>
                    <a:pt x="38728" y="35802"/>
                    <a:pt x="38861" y="35669"/>
                    <a:pt x="39028" y="35536"/>
                  </a:cubicBezTo>
                  <a:cubicBezTo>
                    <a:pt x="39095" y="35469"/>
                    <a:pt x="39161" y="35435"/>
                    <a:pt x="39295" y="35335"/>
                  </a:cubicBezTo>
                  <a:close/>
                  <a:moveTo>
                    <a:pt x="47671" y="41180"/>
                  </a:moveTo>
                  <a:cubicBezTo>
                    <a:pt x="47787" y="41180"/>
                    <a:pt x="47917" y="41216"/>
                    <a:pt x="48068" y="41306"/>
                  </a:cubicBezTo>
                  <a:cubicBezTo>
                    <a:pt x="47501" y="41673"/>
                    <a:pt x="46967" y="42040"/>
                    <a:pt x="46400" y="42440"/>
                  </a:cubicBezTo>
                  <a:cubicBezTo>
                    <a:pt x="46333" y="42140"/>
                    <a:pt x="46367" y="41940"/>
                    <a:pt x="46633" y="41773"/>
                  </a:cubicBezTo>
                  <a:cubicBezTo>
                    <a:pt x="46867" y="41640"/>
                    <a:pt x="47067" y="41473"/>
                    <a:pt x="47301" y="41306"/>
                  </a:cubicBezTo>
                  <a:cubicBezTo>
                    <a:pt x="47410" y="41233"/>
                    <a:pt x="47530" y="41180"/>
                    <a:pt x="47671" y="41180"/>
                  </a:cubicBezTo>
                  <a:close/>
                  <a:moveTo>
                    <a:pt x="29297" y="35123"/>
                  </a:moveTo>
                  <a:cubicBezTo>
                    <a:pt x="29696" y="35123"/>
                    <a:pt x="30076" y="35205"/>
                    <a:pt x="30288" y="35602"/>
                  </a:cubicBezTo>
                  <a:cubicBezTo>
                    <a:pt x="30622" y="36169"/>
                    <a:pt x="30789" y="36770"/>
                    <a:pt x="30322" y="37404"/>
                  </a:cubicBezTo>
                  <a:cubicBezTo>
                    <a:pt x="30055" y="37770"/>
                    <a:pt x="29755" y="38104"/>
                    <a:pt x="29521" y="38471"/>
                  </a:cubicBezTo>
                  <a:cubicBezTo>
                    <a:pt x="29021" y="39171"/>
                    <a:pt x="29054" y="39472"/>
                    <a:pt x="29755" y="39972"/>
                  </a:cubicBezTo>
                  <a:cubicBezTo>
                    <a:pt x="29755" y="40005"/>
                    <a:pt x="29788" y="40039"/>
                    <a:pt x="29788" y="40039"/>
                  </a:cubicBezTo>
                  <a:cubicBezTo>
                    <a:pt x="29488" y="40606"/>
                    <a:pt x="29488" y="40606"/>
                    <a:pt x="29821" y="41039"/>
                  </a:cubicBezTo>
                  <a:cubicBezTo>
                    <a:pt x="29688" y="41140"/>
                    <a:pt x="29588" y="41240"/>
                    <a:pt x="29488" y="41340"/>
                  </a:cubicBezTo>
                  <a:cubicBezTo>
                    <a:pt x="29154" y="41640"/>
                    <a:pt x="29121" y="41873"/>
                    <a:pt x="29421" y="42207"/>
                  </a:cubicBezTo>
                  <a:cubicBezTo>
                    <a:pt x="29588" y="42440"/>
                    <a:pt x="29788" y="42607"/>
                    <a:pt x="29988" y="42774"/>
                  </a:cubicBezTo>
                  <a:cubicBezTo>
                    <a:pt x="30322" y="43074"/>
                    <a:pt x="30322" y="43274"/>
                    <a:pt x="29988" y="43608"/>
                  </a:cubicBezTo>
                  <a:cubicBezTo>
                    <a:pt x="29682" y="43914"/>
                    <a:pt x="29348" y="44035"/>
                    <a:pt x="28999" y="44035"/>
                  </a:cubicBezTo>
                  <a:cubicBezTo>
                    <a:pt x="28702" y="44035"/>
                    <a:pt x="28394" y="43946"/>
                    <a:pt x="28087" y="43808"/>
                  </a:cubicBezTo>
                  <a:cubicBezTo>
                    <a:pt x="27520" y="43541"/>
                    <a:pt x="26986" y="43241"/>
                    <a:pt x="26452" y="42941"/>
                  </a:cubicBezTo>
                  <a:cubicBezTo>
                    <a:pt x="25985" y="42674"/>
                    <a:pt x="25518" y="42374"/>
                    <a:pt x="25018" y="42174"/>
                  </a:cubicBezTo>
                  <a:cubicBezTo>
                    <a:pt x="24691" y="42018"/>
                    <a:pt x="24356" y="41935"/>
                    <a:pt x="24024" y="41935"/>
                  </a:cubicBezTo>
                  <a:cubicBezTo>
                    <a:pt x="23646" y="41935"/>
                    <a:pt x="23272" y="42043"/>
                    <a:pt x="22917" y="42274"/>
                  </a:cubicBezTo>
                  <a:cubicBezTo>
                    <a:pt x="22650" y="42440"/>
                    <a:pt x="22383" y="42607"/>
                    <a:pt x="22083" y="42774"/>
                  </a:cubicBezTo>
                  <a:cubicBezTo>
                    <a:pt x="22083" y="42507"/>
                    <a:pt x="22183" y="42307"/>
                    <a:pt x="22349" y="42174"/>
                  </a:cubicBezTo>
                  <a:cubicBezTo>
                    <a:pt x="22750" y="41907"/>
                    <a:pt x="23150" y="41673"/>
                    <a:pt x="23517" y="41406"/>
                  </a:cubicBezTo>
                  <a:cubicBezTo>
                    <a:pt x="23684" y="41306"/>
                    <a:pt x="23851" y="41206"/>
                    <a:pt x="24117" y="41073"/>
                  </a:cubicBezTo>
                  <a:cubicBezTo>
                    <a:pt x="23995" y="41022"/>
                    <a:pt x="23888" y="41002"/>
                    <a:pt x="23793" y="41002"/>
                  </a:cubicBezTo>
                  <a:cubicBezTo>
                    <a:pt x="23577" y="41002"/>
                    <a:pt x="23422" y="41103"/>
                    <a:pt x="23283" y="41173"/>
                  </a:cubicBezTo>
                  <a:cubicBezTo>
                    <a:pt x="23050" y="41273"/>
                    <a:pt x="22850" y="41406"/>
                    <a:pt x="22583" y="41540"/>
                  </a:cubicBezTo>
                  <a:cubicBezTo>
                    <a:pt x="22583" y="41440"/>
                    <a:pt x="22583" y="41406"/>
                    <a:pt x="22583" y="41373"/>
                  </a:cubicBezTo>
                  <a:cubicBezTo>
                    <a:pt x="23050" y="40406"/>
                    <a:pt x="23484" y="39405"/>
                    <a:pt x="24184" y="38571"/>
                  </a:cubicBezTo>
                  <a:cubicBezTo>
                    <a:pt x="24584" y="38037"/>
                    <a:pt x="25018" y="37570"/>
                    <a:pt x="25585" y="37237"/>
                  </a:cubicBezTo>
                  <a:cubicBezTo>
                    <a:pt x="26085" y="36937"/>
                    <a:pt x="26519" y="36503"/>
                    <a:pt x="27019" y="36169"/>
                  </a:cubicBezTo>
                  <a:cubicBezTo>
                    <a:pt x="27486" y="35869"/>
                    <a:pt x="27987" y="35569"/>
                    <a:pt x="28487" y="35302"/>
                  </a:cubicBezTo>
                  <a:cubicBezTo>
                    <a:pt x="28621" y="35202"/>
                    <a:pt x="28821" y="35135"/>
                    <a:pt x="28988" y="35135"/>
                  </a:cubicBezTo>
                  <a:cubicBezTo>
                    <a:pt x="29090" y="35128"/>
                    <a:pt x="29194" y="35123"/>
                    <a:pt x="29297" y="35123"/>
                  </a:cubicBezTo>
                  <a:close/>
                  <a:moveTo>
                    <a:pt x="48599" y="41381"/>
                  </a:moveTo>
                  <a:cubicBezTo>
                    <a:pt x="48807" y="41381"/>
                    <a:pt x="48987" y="41544"/>
                    <a:pt x="49202" y="41640"/>
                  </a:cubicBezTo>
                  <a:cubicBezTo>
                    <a:pt x="48935" y="41940"/>
                    <a:pt x="48501" y="42007"/>
                    <a:pt x="48335" y="42507"/>
                  </a:cubicBezTo>
                  <a:cubicBezTo>
                    <a:pt x="48928" y="42249"/>
                    <a:pt x="49421" y="41812"/>
                    <a:pt x="50031" y="41812"/>
                  </a:cubicBezTo>
                  <a:cubicBezTo>
                    <a:pt x="50210" y="41812"/>
                    <a:pt x="50399" y="41849"/>
                    <a:pt x="50603" y="41940"/>
                  </a:cubicBezTo>
                  <a:cubicBezTo>
                    <a:pt x="49102" y="42440"/>
                    <a:pt x="47868" y="43308"/>
                    <a:pt x="46567" y="44242"/>
                  </a:cubicBezTo>
                  <a:cubicBezTo>
                    <a:pt x="46500" y="44008"/>
                    <a:pt x="46467" y="43841"/>
                    <a:pt x="46400" y="43608"/>
                  </a:cubicBezTo>
                  <a:cubicBezTo>
                    <a:pt x="46700" y="43408"/>
                    <a:pt x="46967" y="43208"/>
                    <a:pt x="47334" y="42941"/>
                  </a:cubicBezTo>
                  <a:cubicBezTo>
                    <a:pt x="47292" y="42935"/>
                    <a:pt x="47252" y="42932"/>
                    <a:pt x="47215" y="42932"/>
                  </a:cubicBezTo>
                  <a:cubicBezTo>
                    <a:pt x="46836" y="42932"/>
                    <a:pt x="46673" y="43214"/>
                    <a:pt x="46400" y="43274"/>
                  </a:cubicBezTo>
                  <a:cubicBezTo>
                    <a:pt x="46233" y="42974"/>
                    <a:pt x="46233" y="42874"/>
                    <a:pt x="46500" y="42707"/>
                  </a:cubicBezTo>
                  <a:cubicBezTo>
                    <a:pt x="47100" y="42307"/>
                    <a:pt x="47701" y="41907"/>
                    <a:pt x="48335" y="41473"/>
                  </a:cubicBezTo>
                  <a:cubicBezTo>
                    <a:pt x="48430" y="41407"/>
                    <a:pt x="48516" y="41381"/>
                    <a:pt x="48599" y="41381"/>
                  </a:cubicBezTo>
                  <a:close/>
                  <a:moveTo>
                    <a:pt x="30455" y="43875"/>
                  </a:moveTo>
                  <a:cubicBezTo>
                    <a:pt x="30755" y="44042"/>
                    <a:pt x="30889" y="44275"/>
                    <a:pt x="30889" y="44542"/>
                  </a:cubicBezTo>
                  <a:cubicBezTo>
                    <a:pt x="30522" y="44442"/>
                    <a:pt x="30155" y="44342"/>
                    <a:pt x="29755" y="44242"/>
                  </a:cubicBezTo>
                  <a:cubicBezTo>
                    <a:pt x="29955" y="44142"/>
                    <a:pt x="30188" y="44008"/>
                    <a:pt x="30455" y="43875"/>
                  </a:cubicBezTo>
                  <a:close/>
                  <a:moveTo>
                    <a:pt x="20176" y="41993"/>
                  </a:moveTo>
                  <a:cubicBezTo>
                    <a:pt x="20371" y="41993"/>
                    <a:pt x="20567" y="42008"/>
                    <a:pt x="20748" y="42040"/>
                  </a:cubicBezTo>
                  <a:cubicBezTo>
                    <a:pt x="20481" y="42941"/>
                    <a:pt x="20181" y="43841"/>
                    <a:pt x="19914" y="44742"/>
                  </a:cubicBezTo>
                  <a:cubicBezTo>
                    <a:pt x="19281" y="44142"/>
                    <a:pt x="18880" y="42874"/>
                    <a:pt x="19080" y="42174"/>
                  </a:cubicBezTo>
                  <a:cubicBezTo>
                    <a:pt x="19352" y="42060"/>
                    <a:pt x="19763" y="41993"/>
                    <a:pt x="20176" y="41993"/>
                  </a:cubicBezTo>
                  <a:close/>
                  <a:moveTo>
                    <a:pt x="25051" y="42774"/>
                  </a:moveTo>
                  <a:lnTo>
                    <a:pt x="25051" y="42774"/>
                  </a:lnTo>
                  <a:cubicBezTo>
                    <a:pt x="25318" y="42941"/>
                    <a:pt x="25585" y="43108"/>
                    <a:pt x="25885" y="43241"/>
                  </a:cubicBezTo>
                  <a:cubicBezTo>
                    <a:pt x="26386" y="43541"/>
                    <a:pt x="26886" y="43875"/>
                    <a:pt x="27453" y="44108"/>
                  </a:cubicBezTo>
                  <a:cubicBezTo>
                    <a:pt x="27953" y="44308"/>
                    <a:pt x="28521" y="44375"/>
                    <a:pt x="29054" y="44509"/>
                  </a:cubicBezTo>
                  <a:cubicBezTo>
                    <a:pt x="28665" y="44718"/>
                    <a:pt x="28275" y="44847"/>
                    <a:pt x="27862" y="44847"/>
                  </a:cubicBezTo>
                  <a:cubicBezTo>
                    <a:pt x="27815" y="44847"/>
                    <a:pt x="27768" y="44846"/>
                    <a:pt x="27720" y="44842"/>
                  </a:cubicBezTo>
                  <a:cubicBezTo>
                    <a:pt x="27553" y="44842"/>
                    <a:pt x="27353" y="44775"/>
                    <a:pt x="27186" y="44709"/>
                  </a:cubicBezTo>
                  <a:cubicBezTo>
                    <a:pt x="26819" y="44475"/>
                    <a:pt x="26419" y="44308"/>
                    <a:pt x="25985" y="44208"/>
                  </a:cubicBezTo>
                  <a:cubicBezTo>
                    <a:pt x="25285" y="44042"/>
                    <a:pt x="24951" y="43541"/>
                    <a:pt x="25051" y="42774"/>
                  </a:cubicBezTo>
                  <a:close/>
                  <a:moveTo>
                    <a:pt x="24351" y="42507"/>
                  </a:moveTo>
                  <a:lnTo>
                    <a:pt x="24351" y="42507"/>
                  </a:lnTo>
                  <a:cubicBezTo>
                    <a:pt x="24551" y="42574"/>
                    <a:pt x="24651" y="42607"/>
                    <a:pt x="24818" y="42641"/>
                  </a:cubicBezTo>
                  <a:cubicBezTo>
                    <a:pt x="24518" y="43374"/>
                    <a:pt x="24651" y="43975"/>
                    <a:pt x="25352" y="44442"/>
                  </a:cubicBezTo>
                  <a:cubicBezTo>
                    <a:pt x="25118" y="44742"/>
                    <a:pt x="24885" y="45042"/>
                    <a:pt x="24618" y="45409"/>
                  </a:cubicBezTo>
                  <a:cubicBezTo>
                    <a:pt x="24518" y="44409"/>
                    <a:pt x="24451" y="43508"/>
                    <a:pt x="24351" y="42507"/>
                  </a:cubicBezTo>
                  <a:close/>
                  <a:moveTo>
                    <a:pt x="35592" y="32200"/>
                  </a:moveTo>
                  <a:cubicBezTo>
                    <a:pt x="35792" y="32533"/>
                    <a:pt x="35959" y="32800"/>
                    <a:pt x="36159" y="33134"/>
                  </a:cubicBezTo>
                  <a:cubicBezTo>
                    <a:pt x="35826" y="34034"/>
                    <a:pt x="35726" y="35002"/>
                    <a:pt x="35926" y="36003"/>
                  </a:cubicBezTo>
                  <a:cubicBezTo>
                    <a:pt x="35959" y="36003"/>
                    <a:pt x="35993" y="36003"/>
                    <a:pt x="36026" y="36036"/>
                  </a:cubicBezTo>
                  <a:cubicBezTo>
                    <a:pt x="36059" y="35936"/>
                    <a:pt x="36093" y="35836"/>
                    <a:pt x="36093" y="35736"/>
                  </a:cubicBezTo>
                  <a:cubicBezTo>
                    <a:pt x="36126" y="35135"/>
                    <a:pt x="36159" y="34501"/>
                    <a:pt x="36193" y="33868"/>
                  </a:cubicBezTo>
                  <a:cubicBezTo>
                    <a:pt x="36226" y="33634"/>
                    <a:pt x="36259" y="33434"/>
                    <a:pt x="36293" y="33167"/>
                  </a:cubicBezTo>
                  <a:cubicBezTo>
                    <a:pt x="36560" y="33201"/>
                    <a:pt x="36793" y="33234"/>
                    <a:pt x="37093" y="33267"/>
                  </a:cubicBezTo>
                  <a:cubicBezTo>
                    <a:pt x="36526" y="34135"/>
                    <a:pt x="36560" y="35069"/>
                    <a:pt x="36693" y="36003"/>
                  </a:cubicBezTo>
                  <a:cubicBezTo>
                    <a:pt x="37060" y="35135"/>
                    <a:pt x="36893" y="34135"/>
                    <a:pt x="37293" y="33234"/>
                  </a:cubicBezTo>
                  <a:cubicBezTo>
                    <a:pt x="37443" y="33188"/>
                    <a:pt x="37597" y="33170"/>
                    <a:pt x="37753" y="33170"/>
                  </a:cubicBezTo>
                  <a:cubicBezTo>
                    <a:pt x="38050" y="33170"/>
                    <a:pt x="38355" y="33235"/>
                    <a:pt x="38661" y="33301"/>
                  </a:cubicBezTo>
                  <a:cubicBezTo>
                    <a:pt x="38895" y="33334"/>
                    <a:pt x="38961" y="33567"/>
                    <a:pt x="38928" y="33768"/>
                  </a:cubicBezTo>
                  <a:cubicBezTo>
                    <a:pt x="38928" y="34034"/>
                    <a:pt x="38795" y="34268"/>
                    <a:pt x="38594" y="34468"/>
                  </a:cubicBezTo>
                  <a:cubicBezTo>
                    <a:pt x="38328" y="34735"/>
                    <a:pt x="38094" y="35002"/>
                    <a:pt x="37861" y="35269"/>
                  </a:cubicBezTo>
                  <a:cubicBezTo>
                    <a:pt x="37594" y="35636"/>
                    <a:pt x="37527" y="36003"/>
                    <a:pt x="37727" y="36403"/>
                  </a:cubicBezTo>
                  <a:cubicBezTo>
                    <a:pt x="37827" y="36603"/>
                    <a:pt x="37827" y="36803"/>
                    <a:pt x="37660" y="36970"/>
                  </a:cubicBezTo>
                  <a:cubicBezTo>
                    <a:pt x="37494" y="37103"/>
                    <a:pt x="37460" y="37303"/>
                    <a:pt x="37594" y="37504"/>
                  </a:cubicBezTo>
                  <a:cubicBezTo>
                    <a:pt x="37627" y="37570"/>
                    <a:pt x="37594" y="37770"/>
                    <a:pt x="37527" y="37804"/>
                  </a:cubicBezTo>
                  <a:cubicBezTo>
                    <a:pt x="37160" y="38104"/>
                    <a:pt x="36793" y="38371"/>
                    <a:pt x="36426" y="38671"/>
                  </a:cubicBezTo>
                  <a:cubicBezTo>
                    <a:pt x="36359" y="38171"/>
                    <a:pt x="36326" y="37670"/>
                    <a:pt x="36293" y="37103"/>
                  </a:cubicBezTo>
                  <a:cubicBezTo>
                    <a:pt x="36159" y="37170"/>
                    <a:pt x="36093" y="37203"/>
                    <a:pt x="36093" y="37270"/>
                  </a:cubicBezTo>
                  <a:cubicBezTo>
                    <a:pt x="35993" y="37837"/>
                    <a:pt x="35892" y="38404"/>
                    <a:pt x="36293" y="38938"/>
                  </a:cubicBezTo>
                  <a:cubicBezTo>
                    <a:pt x="36326" y="39005"/>
                    <a:pt x="36326" y="39138"/>
                    <a:pt x="36293" y="39205"/>
                  </a:cubicBezTo>
                  <a:cubicBezTo>
                    <a:pt x="36259" y="40172"/>
                    <a:pt x="36660" y="40906"/>
                    <a:pt x="37394" y="41473"/>
                  </a:cubicBezTo>
                  <a:cubicBezTo>
                    <a:pt x="37627" y="41640"/>
                    <a:pt x="37861" y="41807"/>
                    <a:pt x="38127" y="42007"/>
                  </a:cubicBezTo>
                  <a:cubicBezTo>
                    <a:pt x="37760" y="42307"/>
                    <a:pt x="37427" y="42541"/>
                    <a:pt x="37027" y="42841"/>
                  </a:cubicBezTo>
                  <a:cubicBezTo>
                    <a:pt x="36026" y="41039"/>
                    <a:pt x="35292" y="39205"/>
                    <a:pt x="35125" y="37137"/>
                  </a:cubicBezTo>
                  <a:cubicBezTo>
                    <a:pt x="35125" y="37203"/>
                    <a:pt x="35092" y="37303"/>
                    <a:pt x="35059" y="37370"/>
                  </a:cubicBezTo>
                  <a:cubicBezTo>
                    <a:pt x="35025" y="38571"/>
                    <a:pt x="35192" y="39705"/>
                    <a:pt x="35692" y="40806"/>
                  </a:cubicBezTo>
                  <a:cubicBezTo>
                    <a:pt x="36026" y="41540"/>
                    <a:pt x="36359" y="42307"/>
                    <a:pt x="36693" y="43108"/>
                  </a:cubicBezTo>
                  <a:cubicBezTo>
                    <a:pt x="36593" y="43208"/>
                    <a:pt x="36426" y="43308"/>
                    <a:pt x="36259" y="43441"/>
                  </a:cubicBezTo>
                  <a:cubicBezTo>
                    <a:pt x="36026" y="43041"/>
                    <a:pt x="35959" y="42607"/>
                    <a:pt x="35592" y="42240"/>
                  </a:cubicBezTo>
                  <a:lnTo>
                    <a:pt x="35592" y="42240"/>
                  </a:lnTo>
                  <a:cubicBezTo>
                    <a:pt x="35592" y="42807"/>
                    <a:pt x="35759" y="43208"/>
                    <a:pt x="35993" y="43608"/>
                  </a:cubicBezTo>
                  <a:cubicBezTo>
                    <a:pt x="35692" y="43841"/>
                    <a:pt x="35425" y="44108"/>
                    <a:pt x="35092" y="44375"/>
                  </a:cubicBezTo>
                  <a:cubicBezTo>
                    <a:pt x="34992" y="43975"/>
                    <a:pt x="34925" y="43608"/>
                    <a:pt x="34825" y="43308"/>
                  </a:cubicBezTo>
                  <a:cubicBezTo>
                    <a:pt x="34592" y="42707"/>
                    <a:pt x="34325" y="42140"/>
                    <a:pt x="34125" y="41573"/>
                  </a:cubicBezTo>
                  <a:cubicBezTo>
                    <a:pt x="33858" y="40873"/>
                    <a:pt x="33624" y="40139"/>
                    <a:pt x="33357" y="39438"/>
                  </a:cubicBezTo>
                  <a:cubicBezTo>
                    <a:pt x="33291" y="39272"/>
                    <a:pt x="33224" y="39105"/>
                    <a:pt x="33191" y="38938"/>
                  </a:cubicBezTo>
                  <a:cubicBezTo>
                    <a:pt x="33124" y="38938"/>
                    <a:pt x="33090" y="38971"/>
                    <a:pt x="33024" y="38971"/>
                  </a:cubicBezTo>
                  <a:cubicBezTo>
                    <a:pt x="33024" y="39071"/>
                    <a:pt x="32990" y="39205"/>
                    <a:pt x="33024" y="39305"/>
                  </a:cubicBezTo>
                  <a:cubicBezTo>
                    <a:pt x="33291" y="40206"/>
                    <a:pt x="33557" y="41073"/>
                    <a:pt x="33824" y="41940"/>
                  </a:cubicBezTo>
                  <a:cubicBezTo>
                    <a:pt x="34125" y="42841"/>
                    <a:pt x="34491" y="43708"/>
                    <a:pt x="34792" y="44609"/>
                  </a:cubicBezTo>
                  <a:cubicBezTo>
                    <a:pt x="34358" y="45009"/>
                    <a:pt x="33958" y="45376"/>
                    <a:pt x="33524" y="45776"/>
                  </a:cubicBezTo>
                  <a:cubicBezTo>
                    <a:pt x="33191" y="45643"/>
                    <a:pt x="32824" y="45509"/>
                    <a:pt x="32457" y="45376"/>
                  </a:cubicBezTo>
                  <a:cubicBezTo>
                    <a:pt x="32223" y="45276"/>
                    <a:pt x="32056" y="45109"/>
                    <a:pt x="31956" y="44876"/>
                  </a:cubicBezTo>
                  <a:cubicBezTo>
                    <a:pt x="31790" y="44475"/>
                    <a:pt x="31589" y="44108"/>
                    <a:pt x="31423" y="43708"/>
                  </a:cubicBezTo>
                  <a:cubicBezTo>
                    <a:pt x="31389" y="43541"/>
                    <a:pt x="31323" y="43341"/>
                    <a:pt x="31389" y="43174"/>
                  </a:cubicBezTo>
                  <a:cubicBezTo>
                    <a:pt x="31589" y="42574"/>
                    <a:pt x="31456" y="42140"/>
                    <a:pt x="30856" y="41840"/>
                  </a:cubicBezTo>
                  <a:cubicBezTo>
                    <a:pt x="30822" y="41840"/>
                    <a:pt x="30822" y="41773"/>
                    <a:pt x="30822" y="41773"/>
                  </a:cubicBezTo>
                  <a:cubicBezTo>
                    <a:pt x="30956" y="41073"/>
                    <a:pt x="31189" y="41173"/>
                    <a:pt x="30222" y="40306"/>
                  </a:cubicBezTo>
                  <a:cubicBezTo>
                    <a:pt x="30389" y="40005"/>
                    <a:pt x="30255" y="39739"/>
                    <a:pt x="29988" y="39538"/>
                  </a:cubicBezTo>
                  <a:cubicBezTo>
                    <a:pt x="29821" y="39405"/>
                    <a:pt x="29755" y="39272"/>
                    <a:pt x="29888" y="39105"/>
                  </a:cubicBezTo>
                  <a:cubicBezTo>
                    <a:pt x="30255" y="38604"/>
                    <a:pt x="30622" y="38104"/>
                    <a:pt x="30989" y="37604"/>
                  </a:cubicBezTo>
                  <a:cubicBezTo>
                    <a:pt x="30989" y="37570"/>
                    <a:pt x="30956" y="37570"/>
                    <a:pt x="30989" y="37537"/>
                  </a:cubicBezTo>
                  <a:cubicBezTo>
                    <a:pt x="31222" y="36803"/>
                    <a:pt x="31156" y="36069"/>
                    <a:pt x="30856" y="35369"/>
                  </a:cubicBezTo>
                  <a:cubicBezTo>
                    <a:pt x="30956" y="35169"/>
                    <a:pt x="31089" y="35002"/>
                    <a:pt x="31256" y="34735"/>
                  </a:cubicBezTo>
                  <a:cubicBezTo>
                    <a:pt x="31289" y="35002"/>
                    <a:pt x="31323" y="35202"/>
                    <a:pt x="31356" y="35435"/>
                  </a:cubicBezTo>
                  <a:cubicBezTo>
                    <a:pt x="31423" y="36403"/>
                    <a:pt x="31589" y="37337"/>
                    <a:pt x="31890" y="38237"/>
                  </a:cubicBezTo>
                  <a:cubicBezTo>
                    <a:pt x="31923" y="38338"/>
                    <a:pt x="32023" y="38471"/>
                    <a:pt x="32156" y="38538"/>
                  </a:cubicBezTo>
                  <a:cubicBezTo>
                    <a:pt x="32156" y="38371"/>
                    <a:pt x="32123" y="38204"/>
                    <a:pt x="32090" y="38037"/>
                  </a:cubicBezTo>
                  <a:cubicBezTo>
                    <a:pt x="31890" y="36770"/>
                    <a:pt x="31723" y="35502"/>
                    <a:pt x="31489" y="34235"/>
                  </a:cubicBezTo>
                  <a:cubicBezTo>
                    <a:pt x="31423" y="33901"/>
                    <a:pt x="31589" y="33668"/>
                    <a:pt x="31756" y="33401"/>
                  </a:cubicBezTo>
                  <a:cubicBezTo>
                    <a:pt x="31823" y="33334"/>
                    <a:pt x="31990" y="33301"/>
                    <a:pt x="32123" y="33234"/>
                  </a:cubicBezTo>
                  <a:lnTo>
                    <a:pt x="32123" y="33234"/>
                  </a:lnTo>
                  <a:cubicBezTo>
                    <a:pt x="31990" y="35069"/>
                    <a:pt x="32423" y="37737"/>
                    <a:pt x="32990" y="38237"/>
                  </a:cubicBezTo>
                  <a:cubicBezTo>
                    <a:pt x="32824" y="37337"/>
                    <a:pt x="32657" y="36570"/>
                    <a:pt x="32523" y="35769"/>
                  </a:cubicBezTo>
                  <a:cubicBezTo>
                    <a:pt x="32423" y="34935"/>
                    <a:pt x="32390" y="34135"/>
                    <a:pt x="32290" y="33234"/>
                  </a:cubicBezTo>
                  <a:cubicBezTo>
                    <a:pt x="32523" y="33234"/>
                    <a:pt x="32724" y="33201"/>
                    <a:pt x="32957" y="33201"/>
                  </a:cubicBezTo>
                  <a:cubicBezTo>
                    <a:pt x="32890" y="34068"/>
                    <a:pt x="32824" y="34902"/>
                    <a:pt x="33090" y="35702"/>
                  </a:cubicBezTo>
                  <a:lnTo>
                    <a:pt x="33224" y="35702"/>
                  </a:lnTo>
                  <a:lnTo>
                    <a:pt x="33224" y="33167"/>
                  </a:lnTo>
                  <a:cubicBezTo>
                    <a:pt x="34058" y="32900"/>
                    <a:pt x="34692" y="32233"/>
                    <a:pt x="35592" y="32200"/>
                  </a:cubicBezTo>
                  <a:close/>
                  <a:moveTo>
                    <a:pt x="50866" y="42176"/>
                  </a:moveTo>
                  <a:cubicBezTo>
                    <a:pt x="51108" y="42176"/>
                    <a:pt x="51346" y="42277"/>
                    <a:pt x="51570" y="42440"/>
                  </a:cubicBezTo>
                  <a:cubicBezTo>
                    <a:pt x="51203" y="42641"/>
                    <a:pt x="50770" y="42674"/>
                    <a:pt x="50470" y="43074"/>
                  </a:cubicBezTo>
                  <a:cubicBezTo>
                    <a:pt x="50523" y="43090"/>
                    <a:pt x="50573" y="43097"/>
                    <a:pt x="50622" y="43097"/>
                  </a:cubicBezTo>
                  <a:cubicBezTo>
                    <a:pt x="50860" y="43097"/>
                    <a:pt x="51050" y="42938"/>
                    <a:pt x="51256" y="42938"/>
                  </a:cubicBezTo>
                  <a:cubicBezTo>
                    <a:pt x="51272" y="42938"/>
                    <a:pt x="51288" y="42939"/>
                    <a:pt x="51303" y="42941"/>
                  </a:cubicBezTo>
                  <a:cubicBezTo>
                    <a:pt x="51103" y="43174"/>
                    <a:pt x="50570" y="43608"/>
                    <a:pt x="50203" y="43741"/>
                  </a:cubicBezTo>
                  <a:cubicBezTo>
                    <a:pt x="48702" y="44242"/>
                    <a:pt x="47401" y="45076"/>
                    <a:pt x="46133" y="46010"/>
                  </a:cubicBezTo>
                  <a:cubicBezTo>
                    <a:pt x="46233" y="45276"/>
                    <a:pt x="46300" y="44575"/>
                    <a:pt x="47067" y="44208"/>
                  </a:cubicBezTo>
                  <a:cubicBezTo>
                    <a:pt x="47668" y="43875"/>
                    <a:pt x="48201" y="43475"/>
                    <a:pt x="48802" y="43141"/>
                  </a:cubicBezTo>
                  <a:cubicBezTo>
                    <a:pt x="49302" y="42841"/>
                    <a:pt x="49869" y="42574"/>
                    <a:pt x="50403" y="42307"/>
                  </a:cubicBezTo>
                  <a:cubicBezTo>
                    <a:pt x="50558" y="42217"/>
                    <a:pt x="50713" y="42176"/>
                    <a:pt x="50866" y="42176"/>
                  </a:cubicBezTo>
                  <a:close/>
                  <a:moveTo>
                    <a:pt x="30288" y="40939"/>
                  </a:moveTo>
                  <a:cubicBezTo>
                    <a:pt x="30489" y="41073"/>
                    <a:pt x="30555" y="41240"/>
                    <a:pt x="30455" y="41540"/>
                  </a:cubicBezTo>
                  <a:cubicBezTo>
                    <a:pt x="30355" y="41873"/>
                    <a:pt x="30422" y="41973"/>
                    <a:pt x="30755" y="42174"/>
                  </a:cubicBezTo>
                  <a:cubicBezTo>
                    <a:pt x="31256" y="42507"/>
                    <a:pt x="31256" y="42507"/>
                    <a:pt x="31122" y="43108"/>
                  </a:cubicBezTo>
                  <a:cubicBezTo>
                    <a:pt x="31056" y="43408"/>
                    <a:pt x="31089" y="43675"/>
                    <a:pt x="31222" y="43975"/>
                  </a:cubicBezTo>
                  <a:cubicBezTo>
                    <a:pt x="31389" y="44275"/>
                    <a:pt x="31489" y="44575"/>
                    <a:pt x="31556" y="44909"/>
                  </a:cubicBezTo>
                  <a:cubicBezTo>
                    <a:pt x="31656" y="45476"/>
                    <a:pt x="31956" y="45810"/>
                    <a:pt x="32523" y="45943"/>
                  </a:cubicBezTo>
                  <a:cubicBezTo>
                    <a:pt x="32757" y="46010"/>
                    <a:pt x="32990" y="46076"/>
                    <a:pt x="33324" y="46143"/>
                  </a:cubicBezTo>
                  <a:cubicBezTo>
                    <a:pt x="33090" y="46443"/>
                    <a:pt x="32890" y="46643"/>
                    <a:pt x="32657" y="46910"/>
                  </a:cubicBezTo>
                  <a:cubicBezTo>
                    <a:pt x="32390" y="46377"/>
                    <a:pt x="31923" y="46176"/>
                    <a:pt x="31489" y="45943"/>
                  </a:cubicBezTo>
                  <a:cubicBezTo>
                    <a:pt x="31122" y="45776"/>
                    <a:pt x="31056" y="45643"/>
                    <a:pt x="31189" y="45242"/>
                  </a:cubicBezTo>
                  <a:cubicBezTo>
                    <a:pt x="31489" y="44575"/>
                    <a:pt x="31256" y="44042"/>
                    <a:pt x="30689" y="43608"/>
                  </a:cubicBezTo>
                  <a:cubicBezTo>
                    <a:pt x="30889" y="42941"/>
                    <a:pt x="30755" y="42641"/>
                    <a:pt x="30222" y="42240"/>
                  </a:cubicBezTo>
                  <a:cubicBezTo>
                    <a:pt x="30055" y="42107"/>
                    <a:pt x="29922" y="41940"/>
                    <a:pt x="29721" y="41773"/>
                  </a:cubicBezTo>
                  <a:cubicBezTo>
                    <a:pt x="29821" y="41640"/>
                    <a:pt x="29955" y="41506"/>
                    <a:pt x="30022" y="41373"/>
                  </a:cubicBezTo>
                  <a:cubicBezTo>
                    <a:pt x="30122" y="41240"/>
                    <a:pt x="30188" y="41106"/>
                    <a:pt x="30288" y="40939"/>
                  </a:cubicBezTo>
                  <a:close/>
                  <a:moveTo>
                    <a:pt x="48731" y="45304"/>
                  </a:moveTo>
                  <a:cubicBezTo>
                    <a:pt x="49086" y="45304"/>
                    <a:pt x="49444" y="45385"/>
                    <a:pt x="49802" y="45509"/>
                  </a:cubicBezTo>
                  <a:cubicBezTo>
                    <a:pt x="50136" y="45609"/>
                    <a:pt x="50369" y="45810"/>
                    <a:pt x="50503" y="46143"/>
                  </a:cubicBezTo>
                  <a:cubicBezTo>
                    <a:pt x="50670" y="46543"/>
                    <a:pt x="50636" y="46610"/>
                    <a:pt x="50236" y="46944"/>
                  </a:cubicBezTo>
                  <a:cubicBezTo>
                    <a:pt x="49302" y="46580"/>
                    <a:pt x="48348" y="46399"/>
                    <a:pt x="47358" y="46399"/>
                  </a:cubicBezTo>
                  <a:cubicBezTo>
                    <a:pt x="47075" y="46399"/>
                    <a:pt x="46789" y="46414"/>
                    <a:pt x="46500" y="46443"/>
                  </a:cubicBezTo>
                  <a:cubicBezTo>
                    <a:pt x="46667" y="46310"/>
                    <a:pt x="46800" y="46176"/>
                    <a:pt x="46967" y="46076"/>
                  </a:cubicBezTo>
                  <a:cubicBezTo>
                    <a:pt x="47134" y="45943"/>
                    <a:pt x="47367" y="45843"/>
                    <a:pt x="47534" y="45676"/>
                  </a:cubicBezTo>
                  <a:cubicBezTo>
                    <a:pt x="47925" y="45409"/>
                    <a:pt x="48326" y="45304"/>
                    <a:pt x="48731" y="45304"/>
                  </a:cubicBezTo>
                  <a:close/>
                  <a:moveTo>
                    <a:pt x="30355" y="45076"/>
                  </a:moveTo>
                  <a:cubicBezTo>
                    <a:pt x="30522" y="45509"/>
                    <a:pt x="30622" y="45910"/>
                    <a:pt x="30822" y="46277"/>
                  </a:cubicBezTo>
                  <a:cubicBezTo>
                    <a:pt x="31022" y="46610"/>
                    <a:pt x="31289" y="46877"/>
                    <a:pt x="31556" y="47211"/>
                  </a:cubicBezTo>
                  <a:cubicBezTo>
                    <a:pt x="31456" y="47311"/>
                    <a:pt x="31389" y="47411"/>
                    <a:pt x="31289" y="47511"/>
                  </a:cubicBezTo>
                  <a:cubicBezTo>
                    <a:pt x="30722" y="46710"/>
                    <a:pt x="30055" y="46076"/>
                    <a:pt x="29188" y="45476"/>
                  </a:cubicBezTo>
                  <a:cubicBezTo>
                    <a:pt x="29655" y="45309"/>
                    <a:pt x="30022" y="45209"/>
                    <a:pt x="30355" y="45076"/>
                  </a:cubicBezTo>
                  <a:close/>
                  <a:moveTo>
                    <a:pt x="21082" y="46277"/>
                  </a:moveTo>
                  <a:lnTo>
                    <a:pt x="21082" y="46277"/>
                  </a:lnTo>
                  <a:cubicBezTo>
                    <a:pt x="20982" y="46777"/>
                    <a:pt x="20915" y="47244"/>
                    <a:pt x="20848" y="47711"/>
                  </a:cubicBezTo>
                  <a:cubicBezTo>
                    <a:pt x="20715" y="47211"/>
                    <a:pt x="20815" y="46744"/>
                    <a:pt x="21082" y="46277"/>
                  </a:cubicBezTo>
                  <a:close/>
                  <a:moveTo>
                    <a:pt x="25719" y="44609"/>
                  </a:moveTo>
                  <a:cubicBezTo>
                    <a:pt x="25819" y="44642"/>
                    <a:pt x="26019" y="44675"/>
                    <a:pt x="26219" y="44742"/>
                  </a:cubicBezTo>
                  <a:cubicBezTo>
                    <a:pt x="25852" y="45543"/>
                    <a:pt x="25018" y="46010"/>
                    <a:pt x="24718" y="46877"/>
                  </a:cubicBezTo>
                  <a:cubicBezTo>
                    <a:pt x="25352" y="46810"/>
                    <a:pt x="26019" y="46076"/>
                    <a:pt x="26552" y="44909"/>
                  </a:cubicBezTo>
                  <a:cubicBezTo>
                    <a:pt x="26597" y="44909"/>
                    <a:pt x="26627" y="44894"/>
                    <a:pt x="26651" y="44894"/>
                  </a:cubicBezTo>
                  <a:cubicBezTo>
                    <a:pt x="26664" y="44894"/>
                    <a:pt x="26675" y="44898"/>
                    <a:pt x="26686" y="44909"/>
                  </a:cubicBezTo>
                  <a:cubicBezTo>
                    <a:pt x="26786" y="44942"/>
                    <a:pt x="26853" y="45009"/>
                    <a:pt x="26919" y="45076"/>
                  </a:cubicBezTo>
                  <a:cubicBezTo>
                    <a:pt x="26786" y="45443"/>
                    <a:pt x="26619" y="45776"/>
                    <a:pt x="26452" y="46243"/>
                  </a:cubicBezTo>
                  <a:cubicBezTo>
                    <a:pt x="27019" y="46043"/>
                    <a:pt x="27086" y="45543"/>
                    <a:pt x="27386" y="45209"/>
                  </a:cubicBezTo>
                  <a:cubicBezTo>
                    <a:pt x="27587" y="45309"/>
                    <a:pt x="27753" y="45409"/>
                    <a:pt x="27920" y="45543"/>
                  </a:cubicBezTo>
                  <a:cubicBezTo>
                    <a:pt x="27386" y="45943"/>
                    <a:pt x="27186" y="46477"/>
                    <a:pt x="26853" y="46977"/>
                  </a:cubicBezTo>
                  <a:cubicBezTo>
                    <a:pt x="27053" y="46944"/>
                    <a:pt x="27120" y="46810"/>
                    <a:pt x="27253" y="46677"/>
                  </a:cubicBezTo>
                  <a:cubicBezTo>
                    <a:pt x="27386" y="46543"/>
                    <a:pt x="27486" y="46410"/>
                    <a:pt x="27620" y="46277"/>
                  </a:cubicBezTo>
                  <a:lnTo>
                    <a:pt x="27620" y="46277"/>
                  </a:lnTo>
                  <a:cubicBezTo>
                    <a:pt x="27620" y="46643"/>
                    <a:pt x="27553" y="46877"/>
                    <a:pt x="27353" y="47010"/>
                  </a:cubicBezTo>
                  <a:cubicBezTo>
                    <a:pt x="26719" y="47477"/>
                    <a:pt x="26052" y="47844"/>
                    <a:pt x="25185" y="48044"/>
                  </a:cubicBezTo>
                  <a:cubicBezTo>
                    <a:pt x="25518" y="47611"/>
                    <a:pt x="25885" y="47377"/>
                    <a:pt x="26052" y="46910"/>
                  </a:cubicBezTo>
                  <a:lnTo>
                    <a:pt x="26052" y="46910"/>
                  </a:lnTo>
                  <a:cubicBezTo>
                    <a:pt x="25719" y="47077"/>
                    <a:pt x="25485" y="47377"/>
                    <a:pt x="25218" y="47611"/>
                  </a:cubicBezTo>
                  <a:cubicBezTo>
                    <a:pt x="24918" y="47844"/>
                    <a:pt x="24651" y="48078"/>
                    <a:pt x="24318" y="48378"/>
                  </a:cubicBezTo>
                  <a:cubicBezTo>
                    <a:pt x="24418" y="47544"/>
                    <a:pt x="24484" y="46810"/>
                    <a:pt x="24551" y="46043"/>
                  </a:cubicBezTo>
                  <a:cubicBezTo>
                    <a:pt x="24551" y="45976"/>
                    <a:pt x="24584" y="45910"/>
                    <a:pt x="24651" y="45843"/>
                  </a:cubicBezTo>
                  <a:cubicBezTo>
                    <a:pt x="24985" y="45443"/>
                    <a:pt x="25318" y="45042"/>
                    <a:pt x="25719" y="44609"/>
                  </a:cubicBezTo>
                  <a:close/>
                  <a:moveTo>
                    <a:pt x="28921" y="45676"/>
                  </a:moveTo>
                  <a:cubicBezTo>
                    <a:pt x="29788" y="46210"/>
                    <a:pt x="30422" y="46944"/>
                    <a:pt x="31056" y="47678"/>
                  </a:cubicBezTo>
                  <a:cubicBezTo>
                    <a:pt x="30922" y="47811"/>
                    <a:pt x="30789" y="47911"/>
                    <a:pt x="30689" y="48011"/>
                  </a:cubicBezTo>
                  <a:cubicBezTo>
                    <a:pt x="30355" y="47744"/>
                    <a:pt x="30188" y="47277"/>
                    <a:pt x="29755" y="47211"/>
                  </a:cubicBezTo>
                  <a:cubicBezTo>
                    <a:pt x="29688" y="47211"/>
                    <a:pt x="29621" y="47244"/>
                    <a:pt x="29455" y="47311"/>
                  </a:cubicBezTo>
                  <a:cubicBezTo>
                    <a:pt x="29788" y="47678"/>
                    <a:pt x="30088" y="47978"/>
                    <a:pt x="30389" y="48311"/>
                  </a:cubicBezTo>
                  <a:cubicBezTo>
                    <a:pt x="30288" y="48411"/>
                    <a:pt x="30188" y="48511"/>
                    <a:pt x="30055" y="48678"/>
                  </a:cubicBezTo>
                  <a:cubicBezTo>
                    <a:pt x="29655" y="47911"/>
                    <a:pt x="29121" y="47344"/>
                    <a:pt x="28320" y="47010"/>
                  </a:cubicBezTo>
                  <a:cubicBezTo>
                    <a:pt x="28354" y="46877"/>
                    <a:pt x="28420" y="46777"/>
                    <a:pt x="28454" y="46643"/>
                  </a:cubicBezTo>
                  <a:cubicBezTo>
                    <a:pt x="28654" y="46744"/>
                    <a:pt x="28821" y="46810"/>
                    <a:pt x="28988" y="46877"/>
                  </a:cubicBezTo>
                  <a:cubicBezTo>
                    <a:pt x="29088" y="46877"/>
                    <a:pt x="29188" y="46844"/>
                    <a:pt x="29288" y="46844"/>
                  </a:cubicBezTo>
                  <a:cubicBezTo>
                    <a:pt x="29254" y="46710"/>
                    <a:pt x="29254" y="46577"/>
                    <a:pt x="29188" y="46477"/>
                  </a:cubicBezTo>
                  <a:cubicBezTo>
                    <a:pt x="29054" y="46343"/>
                    <a:pt x="28854" y="46243"/>
                    <a:pt x="28654" y="46110"/>
                  </a:cubicBezTo>
                  <a:cubicBezTo>
                    <a:pt x="28721" y="45976"/>
                    <a:pt x="28821" y="45843"/>
                    <a:pt x="28921" y="45676"/>
                  </a:cubicBezTo>
                  <a:close/>
                  <a:moveTo>
                    <a:pt x="17153" y="44807"/>
                  </a:moveTo>
                  <a:cubicBezTo>
                    <a:pt x="17183" y="44807"/>
                    <a:pt x="17214" y="44807"/>
                    <a:pt x="17246" y="44809"/>
                  </a:cubicBezTo>
                  <a:cubicBezTo>
                    <a:pt x="17780" y="44809"/>
                    <a:pt x="18247" y="45076"/>
                    <a:pt x="18714" y="45276"/>
                  </a:cubicBezTo>
                  <a:cubicBezTo>
                    <a:pt x="18980" y="45376"/>
                    <a:pt x="19181" y="45576"/>
                    <a:pt x="19447" y="45709"/>
                  </a:cubicBezTo>
                  <a:cubicBezTo>
                    <a:pt x="19648" y="45810"/>
                    <a:pt x="19714" y="45976"/>
                    <a:pt x="19681" y="46210"/>
                  </a:cubicBezTo>
                  <a:cubicBezTo>
                    <a:pt x="19547" y="46844"/>
                    <a:pt x="19447" y="47477"/>
                    <a:pt x="19314" y="48245"/>
                  </a:cubicBezTo>
                  <a:cubicBezTo>
                    <a:pt x="18347" y="47211"/>
                    <a:pt x="17046" y="47110"/>
                    <a:pt x="15912" y="46777"/>
                  </a:cubicBezTo>
                  <a:lnTo>
                    <a:pt x="15912" y="46777"/>
                  </a:lnTo>
                  <a:cubicBezTo>
                    <a:pt x="16012" y="47010"/>
                    <a:pt x="16045" y="47044"/>
                    <a:pt x="16312" y="47144"/>
                  </a:cubicBezTo>
                  <a:cubicBezTo>
                    <a:pt x="16612" y="47211"/>
                    <a:pt x="16879" y="47244"/>
                    <a:pt x="17146" y="47311"/>
                  </a:cubicBezTo>
                  <a:cubicBezTo>
                    <a:pt x="17746" y="47444"/>
                    <a:pt x="18280" y="47644"/>
                    <a:pt x="18747" y="48011"/>
                  </a:cubicBezTo>
                  <a:cubicBezTo>
                    <a:pt x="18914" y="48145"/>
                    <a:pt x="19114" y="48245"/>
                    <a:pt x="19347" y="48378"/>
                  </a:cubicBezTo>
                  <a:cubicBezTo>
                    <a:pt x="19314" y="48612"/>
                    <a:pt x="19281" y="48812"/>
                    <a:pt x="19247" y="49112"/>
                  </a:cubicBezTo>
                  <a:cubicBezTo>
                    <a:pt x="19114" y="49012"/>
                    <a:pt x="19047" y="48945"/>
                    <a:pt x="18980" y="48878"/>
                  </a:cubicBezTo>
                  <a:cubicBezTo>
                    <a:pt x="18547" y="48511"/>
                    <a:pt x="18080" y="48245"/>
                    <a:pt x="17513" y="48145"/>
                  </a:cubicBezTo>
                  <a:cubicBezTo>
                    <a:pt x="16912" y="48011"/>
                    <a:pt x="16345" y="47811"/>
                    <a:pt x="15745" y="47644"/>
                  </a:cubicBezTo>
                  <a:cubicBezTo>
                    <a:pt x="15878" y="47311"/>
                    <a:pt x="15811" y="47044"/>
                    <a:pt x="15511" y="46877"/>
                  </a:cubicBezTo>
                  <a:cubicBezTo>
                    <a:pt x="15745" y="46543"/>
                    <a:pt x="15978" y="46243"/>
                    <a:pt x="16245" y="45943"/>
                  </a:cubicBezTo>
                  <a:cubicBezTo>
                    <a:pt x="17212" y="46477"/>
                    <a:pt x="18180" y="47077"/>
                    <a:pt x="19314" y="47377"/>
                  </a:cubicBezTo>
                  <a:cubicBezTo>
                    <a:pt x="19314" y="47044"/>
                    <a:pt x="19114" y="46977"/>
                    <a:pt x="18947" y="46910"/>
                  </a:cubicBezTo>
                  <a:cubicBezTo>
                    <a:pt x="18313" y="46643"/>
                    <a:pt x="17713" y="46377"/>
                    <a:pt x="17079" y="46143"/>
                  </a:cubicBezTo>
                  <a:cubicBezTo>
                    <a:pt x="16812" y="46043"/>
                    <a:pt x="16545" y="45943"/>
                    <a:pt x="16312" y="45843"/>
                  </a:cubicBezTo>
                  <a:cubicBezTo>
                    <a:pt x="16248" y="45142"/>
                    <a:pt x="16519" y="44807"/>
                    <a:pt x="17153" y="44807"/>
                  </a:cubicBezTo>
                  <a:close/>
                  <a:moveTo>
                    <a:pt x="28287" y="47411"/>
                  </a:moveTo>
                  <a:cubicBezTo>
                    <a:pt x="28387" y="47477"/>
                    <a:pt x="28554" y="47511"/>
                    <a:pt x="28621" y="47611"/>
                  </a:cubicBezTo>
                  <a:cubicBezTo>
                    <a:pt x="28988" y="48011"/>
                    <a:pt x="29321" y="48411"/>
                    <a:pt x="29688" y="48845"/>
                  </a:cubicBezTo>
                  <a:cubicBezTo>
                    <a:pt x="29788" y="48978"/>
                    <a:pt x="29788" y="49112"/>
                    <a:pt x="29588" y="49212"/>
                  </a:cubicBezTo>
                  <a:cubicBezTo>
                    <a:pt x="29188" y="48612"/>
                    <a:pt x="28621" y="48345"/>
                    <a:pt x="27887" y="48211"/>
                  </a:cubicBezTo>
                  <a:cubicBezTo>
                    <a:pt x="28020" y="47944"/>
                    <a:pt x="28154" y="47678"/>
                    <a:pt x="28287" y="47411"/>
                  </a:cubicBezTo>
                  <a:close/>
                  <a:moveTo>
                    <a:pt x="47406" y="46673"/>
                  </a:moveTo>
                  <a:cubicBezTo>
                    <a:pt x="48250" y="46673"/>
                    <a:pt x="49046" y="46830"/>
                    <a:pt x="49869" y="47044"/>
                  </a:cubicBezTo>
                  <a:cubicBezTo>
                    <a:pt x="49936" y="47077"/>
                    <a:pt x="50069" y="47177"/>
                    <a:pt x="50103" y="47277"/>
                  </a:cubicBezTo>
                  <a:cubicBezTo>
                    <a:pt x="50136" y="47477"/>
                    <a:pt x="50303" y="47544"/>
                    <a:pt x="50470" y="47644"/>
                  </a:cubicBezTo>
                  <a:cubicBezTo>
                    <a:pt x="51037" y="47878"/>
                    <a:pt x="51137" y="48111"/>
                    <a:pt x="50903" y="48812"/>
                  </a:cubicBezTo>
                  <a:cubicBezTo>
                    <a:pt x="50492" y="48590"/>
                    <a:pt x="50141" y="48309"/>
                    <a:pt x="49679" y="48309"/>
                  </a:cubicBezTo>
                  <a:cubicBezTo>
                    <a:pt x="49654" y="48309"/>
                    <a:pt x="49628" y="48310"/>
                    <a:pt x="49602" y="48311"/>
                  </a:cubicBezTo>
                  <a:cubicBezTo>
                    <a:pt x="50003" y="48545"/>
                    <a:pt x="50436" y="48778"/>
                    <a:pt x="50836" y="49012"/>
                  </a:cubicBezTo>
                  <a:cubicBezTo>
                    <a:pt x="50713" y="49279"/>
                    <a:pt x="50653" y="49382"/>
                    <a:pt x="50555" y="49382"/>
                  </a:cubicBezTo>
                  <a:cubicBezTo>
                    <a:pt x="50493" y="49382"/>
                    <a:pt x="50418" y="49343"/>
                    <a:pt x="50303" y="49279"/>
                  </a:cubicBezTo>
                  <a:cubicBezTo>
                    <a:pt x="49469" y="48845"/>
                    <a:pt x="48602" y="48478"/>
                    <a:pt x="47668" y="48311"/>
                  </a:cubicBezTo>
                  <a:cubicBezTo>
                    <a:pt x="47467" y="48278"/>
                    <a:pt x="47234" y="48245"/>
                    <a:pt x="47000" y="48211"/>
                  </a:cubicBezTo>
                  <a:cubicBezTo>
                    <a:pt x="46934" y="48044"/>
                    <a:pt x="46867" y="47844"/>
                    <a:pt x="46800" y="47644"/>
                  </a:cubicBezTo>
                  <a:cubicBezTo>
                    <a:pt x="46879" y="47634"/>
                    <a:pt x="46957" y="47629"/>
                    <a:pt x="47033" y="47629"/>
                  </a:cubicBezTo>
                  <a:cubicBezTo>
                    <a:pt x="47699" y="47629"/>
                    <a:pt x="48273" y="47981"/>
                    <a:pt x="48902" y="48011"/>
                  </a:cubicBezTo>
                  <a:cubicBezTo>
                    <a:pt x="48320" y="47546"/>
                    <a:pt x="47688" y="47258"/>
                    <a:pt x="46983" y="47258"/>
                  </a:cubicBezTo>
                  <a:cubicBezTo>
                    <a:pt x="46879" y="47258"/>
                    <a:pt x="46774" y="47264"/>
                    <a:pt x="46667" y="47277"/>
                  </a:cubicBezTo>
                  <a:cubicBezTo>
                    <a:pt x="46500" y="47144"/>
                    <a:pt x="46367" y="47044"/>
                    <a:pt x="46200" y="46877"/>
                  </a:cubicBezTo>
                  <a:cubicBezTo>
                    <a:pt x="46459" y="46695"/>
                    <a:pt x="46719" y="46675"/>
                    <a:pt x="46962" y="46675"/>
                  </a:cubicBezTo>
                  <a:cubicBezTo>
                    <a:pt x="47032" y="46675"/>
                    <a:pt x="47100" y="46677"/>
                    <a:pt x="47167" y="46677"/>
                  </a:cubicBezTo>
                  <a:cubicBezTo>
                    <a:pt x="47247" y="46674"/>
                    <a:pt x="47327" y="46673"/>
                    <a:pt x="47406" y="46673"/>
                  </a:cubicBezTo>
                  <a:close/>
                  <a:moveTo>
                    <a:pt x="21716" y="42607"/>
                  </a:moveTo>
                  <a:lnTo>
                    <a:pt x="21716" y="42607"/>
                  </a:lnTo>
                  <a:cubicBezTo>
                    <a:pt x="21516" y="43341"/>
                    <a:pt x="21315" y="44075"/>
                    <a:pt x="21082" y="44775"/>
                  </a:cubicBezTo>
                  <a:cubicBezTo>
                    <a:pt x="20715" y="46076"/>
                    <a:pt x="20515" y="47411"/>
                    <a:pt x="20448" y="48778"/>
                  </a:cubicBezTo>
                  <a:cubicBezTo>
                    <a:pt x="20415" y="49112"/>
                    <a:pt x="20381" y="49479"/>
                    <a:pt x="20181" y="49846"/>
                  </a:cubicBezTo>
                  <a:cubicBezTo>
                    <a:pt x="19881" y="48145"/>
                    <a:pt x="20682" y="44609"/>
                    <a:pt x="21716" y="42607"/>
                  </a:cubicBezTo>
                  <a:close/>
                  <a:moveTo>
                    <a:pt x="46967" y="48445"/>
                  </a:moveTo>
                  <a:lnTo>
                    <a:pt x="46967" y="48445"/>
                  </a:lnTo>
                  <a:cubicBezTo>
                    <a:pt x="48201" y="48645"/>
                    <a:pt x="49235" y="49112"/>
                    <a:pt x="50403" y="49612"/>
                  </a:cubicBezTo>
                  <a:cubicBezTo>
                    <a:pt x="49369" y="50279"/>
                    <a:pt x="48201" y="50279"/>
                    <a:pt x="47167" y="50546"/>
                  </a:cubicBezTo>
                  <a:cubicBezTo>
                    <a:pt x="46567" y="49879"/>
                    <a:pt x="46567" y="49212"/>
                    <a:pt x="46967" y="48445"/>
                  </a:cubicBezTo>
                  <a:close/>
                  <a:moveTo>
                    <a:pt x="24184" y="37670"/>
                  </a:moveTo>
                  <a:cubicBezTo>
                    <a:pt x="24217" y="37704"/>
                    <a:pt x="24251" y="37737"/>
                    <a:pt x="24284" y="37770"/>
                  </a:cubicBezTo>
                  <a:cubicBezTo>
                    <a:pt x="24017" y="38171"/>
                    <a:pt x="23750" y="38571"/>
                    <a:pt x="23450" y="38971"/>
                  </a:cubicBezTo>
                  <a:cubicBezTo>
                    <a:pt x="23317" y="39205"/>
                    <a:pt x="23083" y="39405"/>
                    <a:pt x="22950" y="39638"/>
                  </a:cubicBezTo>
                  <a:cubicBezTo>
                    <a:pt x="22149" y="40939"/>
                    <a:pt x="21516" y="42340"/>
                    <a:pt x="21049" y="43808"/>
                  </a:cubicBezTo>
                  <a:cubicBezTo>
                    <a:pt x="20915" y="44275"/>
                    <a:pt x="20715" y="44742"/>
                    <a:pt x="20548" y="45209"/>
                  </a:cubicBezTo>
                  <a:cubicBezTo>
                    <a:pt x="20014" y="46877"/>
                    <a:pt x="19881" y="48612"/>
                    <a:pt x="19881" y="50379"/>
                  </a:cubicBezTo>
                  <a:cubicBezTo>
                    <a:pt x="19881" y="50546"/>
                    <a:pt x="19881" y="50713"/>
                    <a:pt x="19848" y="50880"/>
                  </a:cubicBezTo>
                  <a:lnTo>
                    <a:pt x="19748" y="50846"/>
                  </a:lnTo>
                  <a:cubicBezTo>
                    <a:pt x="19648" y="50146"/>
                    <a:pt x="19614" y="49412"/>
                    <a:pt x="19681" y="48678"/>
                  </a:cubicBezTo>
                  <a:cubicBezTo>
                    <a:pt x="19814" y="46877"/>
                    <a:pt x="20248" y="45176"/>
                    <a:pt x="20815" y="43475"/>
                  </a:cubicBezTo>
                  <a:cubicBezTo>
                    <a:pt x="21249" y="42007"/>
                    <a:pt x="21916" y="40673"/>
                    <a:pt x="22750" y="39405"/>
                  </a:cubicBezTo>
                  <a:cubicBezTo>
                    <a:pt x="23183" y="38805"/>
                    <a:pt x="23684" y="38237"/>
                    <a:pt x="24184" y="37670"/>
                  </a:cubicBezTo>
                  <a:close/>
                  <a:moveTo>
                    <a:pt x="32890" y="50279"/>
                  </a:moveTo>
                  <a:cubicBezTo>
                    <a:pt x="32924" y="50780"/>
                    <a:pt x="32724" y="51047"/>
                    <a:pt x="32557" y="51180"/>
                  </a:cubicBezTo>
                  <a:cubicBezTo>
                    <a:pt x="32056" y="51247"/>
                    <a:pt x="31656" y="51280"/>
                    <a:pt x="31289" y="51313"/>
                  </a:cubicBezTo>
                  <a:cubicBezTo>
                    <a:pt x="31256" y="51280"/>
                    <a:pt x="31256" y="51280"/>
                    <a:pt x="31256" y="51247"/>
                  </a:cubicBezTo>
                  <a:cubicBezTo>
                    <a:pt x="31790" y="50947"/>
                    <a:pt x="32323" y="50646"/>
                    <a:pt x="32890" y="50279"/>
                  </a:cubicBezTo>
                  <a:close/>
                  <a:moveTo>
                    <a:pt x="9127" y="27363"/>
                  </a:moveTo>
                  <a:cubicBezTo>
                    <a:pt x="9671" y="27363"/>
                    <a:pt x="10187" y="27681"/>
                    <a:pt x="10341" y="28230"/>
                  </a:cubicBezTo>
                  <a:cubicBezTo>
                    <a:pt x="10508" y="28764"/>
                    <a:pt x="10574" y="29364"/>
                    <a:pt x="10641" y="29931"/>
                  </a:cubicBezTo>
                  <a:cubicBezTo>
                    <a:pt x="10641" y="30098"/>
                    <a:pt x="10541" y="30298"/>
                    <a:pt x="10541" y="30499"/>
                  </a:cubicBezTo>
                  <a:cubicBezTo>
                    <a:pt x="10508" y="30599"/>
                    <a:pt x="10508" y="30699"/>
                    <a:pt x="10508" y="30865"/>
                  </a:cubicBezTo>
                  <a:cubicBezTo>
                    <a:pt x="10775" y="30732"/>
                    <a:pt x="10941" y="30665"/>
                    <a:pt x="11141" y="30565"/>
                  </a:cubicBezTo>
                  <a:cubicBezTo>
                    <a:pt x="11642" y="31132"/>
                    <a:pt x="11575" y="31733"/>
                    <a:pt x="11408" y="32333"/>
                  </a:cubicBezTo>
                  <a:cubicBezTo>
                    <a:pt x="11308" y="32700"/>
                    <a:pt x="11141" y="33034"/>
                    <a:pt x="11008" y="33367"/>
                  </a:cubicBezTo>
                  <a:cubicBezTo>
                    <a:pt x="10941" y="33634"/>
                    <a:pt x="10841" y="33901"/>
                    <a:pt x="10808" y="34201"/>
                  </a:cubicBezTo>
                  <a:cubicBezTo>
                    <a:pt x="10775" y="34435"/>
                    <a:pt x="10841" y="34668"/>
                    <a:pt x="10908" y="34868"/>
                  </a:cubicBezTo>
                  <a:cubicBezTo>
                    <a:pt x="11025" y="35122"/>
                    <a:pt x="11176" y="35238"/>
                    <a:pt x="11355" y="35238"/>
                  </a:cubicBezTo>
                  <a:cubicBezTo>
                    <a:pt x="11482" y="35238"/>
                    <a:pt x="11623" y="35179"/>
                    <a:pt x="11775" y="35069"/>
                  </a:cubicBezTo>
                  <a:lnTo>
                    <a:pt x="11875" y="34968"/>
                  </a:lnTo>
                  <a:cubicBezTo>
                    <a:pt x="11969" y="34898"/>
                    <a:pt x="12062" y="34812"/>
                    <a:pt x="12167" y="34812"/>
                  </a:cubicBezTo>
                  <a:cubicBezTo>
                    <a:pt x="12212" y="34812"/>
                    <a:pt x="12259" y="34828"/>
                    <a:pt x="12309" y="34868"/>
                  </a:cubicBezTo>
                  <a:cubicBezTo>
                    <a:pt x="12509" y="34968"/>
                    <a:pt x="12609" y="35169"/>
                    <a:pt x="12576" y="35369"/>
                  </a:cubicBezTo>
                  <a:cubicBezTo>
                    <a:pt x="12509" y="35569"/>
                    <a:pt x="12409" y="35769"/>
                    <a:pt x="12376" y="36003"/>
                  </a:cubicBezTo>
                  <a:cubicBezTo>
                    <a:pt x="12309" y="36236"/>
                    <a:pt x="12242" y="36470"/>
                    <a:pt x="12276" y="36736"/>
                  </a:cubicBezTo>
                  <a:cubicBezTo>
                    <a:pt x="12320" y="37092"/>
                    <a:pt x="12409" y="37255"/>
                    <a:pt x="12622" y="37255"/>
                  </a:cubicBezTo>
                  <a:cubicBezTo>
                    <a:pt x="12728" y="37255"/>
                    <a:pt x="12865" y="37214"/>
                    <a:pt x="13043" y="37137"/>
                  </a:cubicBezTo>
                  <a:cubicBezTo>
                    <a:pt x="13076" y="37337"/>
                    <a:pt x="13076" y="37570"/>
                    <a:pt x="13176" y="37704"/>
                  </a:cubicBezTo>
                  <a:cubicBezTo>
                    <a:pt x="13276" y="37837"/>
                    <a:pt x="13543" y="37837"/>
                    <a:pt x="13777" y="37904"/>
                  </a:cubicBezTo>
                  <a:cubicBezTo>
                    <a:pt x="13777" y="37937"/>
                    <a:pt x="13810" y="38037"/>
                    <a:pt x="13843" y="38137"/>
                  </a:cubicBezTo>
                  <a:cubicBezTo>
                    <a:pt x="13888" y="38226"/>
                    <a:pt x="13962" y="38271"/>
                    <a:pt x="14046" y="38271"/>
                  </a:cubicBezTo>
                  <a:cubicBezTo>
                    <a:pt x="14088" y="38271"/>
                    <a:pt x="14132" y="38260"/>
                    <a:pt x="14177" y="38237"/>
                  </a:cubicBezTo>
                  <a:cubicBezTo>
                    <a:pt x="14277" y="38171"/>
                    <a:pt x="14344" y="38104"/>
                    <a:pt x="14410" y="38037"/>
                  </a:cubicBezTo>
                  <a:cubicBezTo>
                    <a:pt x="14603" y="37919"/>
                    <a:pt x="14763" y="37859"/>
                    <a:pt x="14910" y="37859"/>
                  </a:cubicBezTo>
                  <a:cubicBezTo>
                    <a:pt x="15094" y="37859"/>
                    <a:pt x="15259" y="37952"/>
                    <a:pt x="15445" y="38137"/>
                  </a:cubicBezTo>
                  <a:cubicBezTo>
                    <a:pt x="15678" y="38338"/>
                    <a:pt x="15678" y="38538"/>
                    <a:pt x="15511" y="38838"/>
                  </a:cubicBezTo>
                  <a:cubicBezTo>
                    <a:pt x="15411" y="39005"/>
                    <a:pt x="15278" y="39171"/>
                    <a:pt x="15211" y="39338"/>
                  </a:cubicBezTo>
                  <a:cubicBezTo>
                    <a:pt x="15178" y="39472"/>
                    <a:pt x="15178" y="39638"/>
                    <a:pt x="15244" y="39772"/>
                  </a:cubicBezTo>
                  <a:cubicBezTo>
                    <a:pt x="15278" y="39789"/>
                    <a:pt x="15344" y="39797"/>
                    <a:pt x="15415" y="39797"/>
                  </a:cubicBezTo>
                  <a:cubicBezTo>
                    <a:pt x="15486" y="39797"/>
                    <a:pt x="15561" y="39789"/>
                    <a:pt x="15611" y="39772"/>
                  </a:cubicBezTo>
                  <a:cubicBezTo>
                    <a:pt x="15734" y="39737"/>
                    <a:pt x="15857" y="39692"/>
                    <a:pt x="15976" y="39692"/>
                  </a:cubicBezTo>
                  <a:cubicBezTo>
                    <a:pt x="16082" y="39692"/>
                    <a:pt x="16184" y="39728"/>
                    <a:pt x="16278" y="39839"/>
                  </a:cubicBezTo>
                  <a:cubicBezTo>
                    <a:pt x="16445" y="40072"/>
                    <a:pt x="16445" y="40306"/>
                    <a:pt x="16379" y="40572"/>
                  </a:cubicBezTo>
                  <a:cubicBezTo>
                    <a:pt x="16245" y="40906"/>
                    <a:pt x="16145" y="41240"/>
                    <a:pt x="15778" y="41406"/>
                  </a:cubicBezTo>
                  <a:cubicBezTo>
                    <a:pt x="15745" y="41440"/>
                    <a:pt x="15678" y="41506"/>
                    <a:pt x="15645" y="41540"/>
                  </a:cubicBezTo>
                  <a:cubicBezTo>
                    <a:pt x="15578" y="41707"/>
                    <a:pt x="15478" y="41840"/>
                    <a:pt x="15478" y="41973"/>
                  </a:cubicBezTo>
                  <a:cubicBezTo>
                    <a:pt x="15511" y="42174"/>
                    <a:pt x="15711" y="42174"/>
                    <a:pt x="15912" y="42174"/>
                  </a:cubicBezTo>
                  <a:cubicBezTo>
                    <a:pt x="15978" y="42174"/>
                    <a:pt x="16045" y="42174"/>
                    <a:pt x="16112" y="42207"/>
                  </a:cubicBezTo>
                  <a:cubicBezTo>
                    <a:pt x="16445" y="42274"/>
                    <a:pt x="16512" y="42440"/>
                    <a:pt x="16312" y="42707"/>
                  </a:cubicBezTo>
                  <a:cubicBezTo>
                    <a:pt x="16278" y="42774"/>
                    <a:pt x="16245" y="42807"/>
                    <a:pt x="16178" y="42874"/>
                  </a:cubicBezTo>
                  <a:cubicBezTo>
                    <a:pt x="16145" y="42907"/>
                    <a:pt x="16145" y="42941"/>
                    <a:pt x="16112" y="42974"/>
                  </a:cubicBezTo>
                  <a:cubicBezTo>
                    <a:pt x="16112" y="43041"/>
                    <a:pt x="16112" y="43074"/>
                    <a:pt x="16112" y="43108"/>
                  </a:cubicBezTo>
                  <a:cubicBezTo>
                    <a:pt x="16445" y="43641"/>
                    <a:pt x="16445" y="43641"/>
                    <a:pt x="15878" y="44042"/>
                  </a:cubicBezTo>
                  <a:cubicBezTo>
                    <a:pt x="15745" y="44142"/>
                    <a:pt x="15611" y="44275"/>
                    <a:pt x="15478" y="44409"/>
                  </a:cubicBezTo>
                  <a:cubicBezTo>
                    <a:pt x="15178" y="44775"/>
                    <a:pt x="15178" y="45109"/>
                    <a:pt x="15511" y="45476"/>
                  </a:cubicBezTo>
                  <a:cubicBezTo>
                    <a:pt x="15578" y="45509"/>
                    <a:pt x="15645" y="45543"/>
                    <a:pt x="15645" y="45543"/>
                  </a:cubicBezTo>
                  <a:cubicBezTo>
                    <a:pt x="15678" y="45843"/>
                    <a:pt x="15611" y="46043"/>
                    <a:pt x="15411" y="46176"/>
                  </a:cubicBezTo>
                  <a:cubicBezTo>
                    <a:pt x="15344" y="46243"/>
                    <a:pt x="15278" y="46310"/>
                    <a:pt x="15244" y="46377"/>
                  </a:cubicBezTo>
                  <a:cubicBezTo>
                    <a:pt x="15011" y="46643"/>
                    <a:pt x="14744" y="46910"/>
                    <a:pt x="14944" y="47211"/>
                  </a:cubicBezTo>
                  <a:cubicBezTo>
                    <a:pt x="14777" y="47611"/>
                    <a:pt x="14544" y="47944"/>
                    <a:pt x="14444" y="48278"/>
                  </a:cubicBezTo>
                  <a:cubicBezTo>
                    <a:pt x="14335" y="48715"/>
                    <a:pt x="14449" y="48906"/>
                    <a:pt x="14787" y="48906"/>
                  </a:cubicBezTo>
                  <a:cubicBezTo>
                    <a:pt x="14862" y="48906"/>
                    <a:pt x="14947" y="48897"/>
                    <a:pt x="15044" y="48878"/>
                  </a:cubicBezTo>
                  <a:cubicBezTo>
                    <a:pt x="15078" y="48978"/>
                    <a:pt x="15111" y="49112"/>
                    <a:pt x="15144" y="49212"/>
                  </a:cubicBezTo>
                  <a:cubicBezTo>
                    <a:pt x="15178" y="49279"/>
                    <a:pt x="15244" y="49379"/>
                    <a:pt x="15278" y="49412"/>
                  </a:cubicBezTo>
                  <a:cubicBezTo>
                    <a:pt x="15211" y="49712"/>
                    <a:pt x="15011" y="49846"/>
                    <a:pt x="14811" y="49946"/>
                  </a:cubicBezTo>
                  <a:cubicBezTo>
                    <a:pt x="14577" y="50046"/>
                    <a:pt x="14310" y="50179"/>
                    <a:pt x="14077" y="50279"/>
                  </a:cubicBezTo>
                  <a:cubicBezTo>
                    <a:pt x="13510" y="50546"/>
                    <a:pt x="13009" y="50913"/>
                    <a:pt x="12676" y="51480"/>
                  </a:cubicBezTo>
                  <a:cubicBezTo>
                    <a:pt x="12643" y="51547"/>
                    <a:pt x="12609" y="51580"/>
                    <a:pt x="12509" y="51680"/>
                  </a:cubicBezTo>
                  <a:cubicBezTo>
                    <a:pt x="12442" y="51047"/>
                    <a:pt x="12409" y="50446"/>
                    <a:pt x="12509" y="49879"/>
                  </a:cubicBezTo>
                  <a:cubicBezTo>
                    <a:pt x="12809" y="48478"/>
                    <a:pt x="13143" y="47110"/>
                    <a:pt x="13510" y="45743"/>
                  </a:cubicBezTo>
                  <a:cubicBezTo>
                    <a:pt x="13677" y="45042"/>
                    <a:pt x="14010" y="44409"/>
                    <a:pt x="14410" y="43808"/>
                  </a:cubicBezTo>
                  <a:cubicBezTo>
                    <a:pt x="14511" y="43675"/>
                    <a:pt x="14677" y="43508"/>
                    <a:pt x="14544" y="43274"/>
                  </a:cubicBezTo>
                  <a:cubicBezTo>
                    <a:pt x="14521" y="43272"/>
                    <a:pt x="14500" y="43271"/>
                    <a:pt x="14480" y="43271"/>
                  </a:cubicBezTo>
                  <a:cubicBezTo>
                    <a:pt x="14229" y="43271"/>
                    <a:pt x="14136" y="43454"/>
                    <a:pt x="14044" y="43608"/>
                  </a:cubicBezTo>
                  <a:cubicBezTo>
                    <a:pt x="13810" y="44075"/>
                    <a:pt x="13543" y="44542"/>
                    <a:pt x="13410" y="45042"/>
                  </a:cubicBezTo>
                  <a:cubicBezTo>
                    <a:pt x="13143" y="45910"/>
                    <a:pt x="12909" y="46810"/>
                    <a:pt x="12676" y="47711"/>
                  </a:cubicBezTo>
                  <a:cubicBezTo>
                    <a:pt x="12576" y="48078"/>
                    <a:pt x="12476" y="48411"/>
                    <a:pt x="12276" y="48778"/>
                  </a:cubicBezTo>
                  <a:cubicBezTo>
                    <a:pt x="12242" y="48511"/>
                    <a:pt x="12176" y="48245"/>
                    <a:pt x="12109" y="48011"/>
                  </a:cubicBezTo>
                  <a:lnTo>
                    <a:pt x="11442" y="44742"/>
                  </a:lnTo>
                  <a:cubicBezTo>
                    <a:pt x="11442" y="44575"/>
                    <a:pt x="11375" y="44409"/>
                    <a:pt x="11542" y="44275"/>
                  </a:cubicBezTo>
                  <a:cubicBezTo>
                    <a:pt x="11442" y="44108"/>
                    <a:pt x="11308" y="43942"/>
                    <a:pt x="11308" y="43775"/>
                  </a:cubicBezTo>
                  <a:cubicBezTo>
                    <a:pt x="11075" y="42274"/>
                    <a:pt x="11008" y="42741"/>
                    <a:pt x="11709" y="41273"/>
                  </a:cubicBezTo>
                  <a:cubicBezTo>
                    <a:pt x="12142" y="40339"/>
                    <a:pt x="12676" y="39472"/>
                    <a:pt x="13310" y="38671"/>
                  </a:cubicBezTo>
                  <a:cubicBezTo>
                    <a:pt x="13410" y="38538"/>
                    <a:pt x="13476" y="38404"/>
                    <a:pt x="13577" y="38204"/>
                  </a:cubicBezTo>
                  <a:lnTo>
                    <a:pt x="13577" y="38204"/>
                  </a:lnTo>
                  <a:cubicBezTo>
                    <a:pt x="13243" y="38237"/>
                    <a:pt x="13110" y="38404"/>
                    <a:pt x="12976" y="38571"/>
                  </a:cubicBezTo>
                  <a:cubicBezTo>
                    <a:pt x="12209" y="39438"/>
                    <a:pt x="11675" y="40472"/>
                    <a:pt x="11275" y="41573"/>
                  </a:cubicBezTo>
                  <a:cubicBezTo>
                    <a:pt x="11242" y="41707"/>
                    <a:pt x="11208" y="41840"/>
                    <a:pt x="11075" y="41940"/>
                  </a:cubicBezTo>
                  <a:cubicBezTo>
                    <a:pt x="11041" y="41607"/>
                    <a:pt x="10975" y="41240"/>
                    <a:pt x="10908" y="40873"/>
                  </a:cubicBezTo>
                  <a:cubicBezTo>
                    <a:pt x="10674" y="39338"/>
                    <a:pt x="10408" y="37837"/>
                    <a:pt x="10107" y="36303"/>
                  </a:cubicBezTo>
                  <a:cubicBezTo>
                    <a:pt x="9841" y="34902"/>
                    <a:pt x="9540" y="33501"/>
                    <a:pt x="9407" y="32033"/>
                  </a:cubicBezTo>
                  <a:cubicBezTo>
                    <a:pt x="9340" y="31299"/>
                    <a:pt x="9273" y="30565"/>
                    <a:pt x="9173" y="29831"/>
                  </a:cubicBezTo>
                  <a:cubicBezTo>
                    <a:pt x="9140" y="30232"/>
                    <a:pt x="9140" y="30632"/>
                    <a:pt x="9107" y="31032"/>
                  </a:cubicBezTo>
                  <a:cubicBezTo>
                    <a:pt x="8673" y="29931"/>
                    <a:pt x="8273" y="28831"/>
                    <a:pt x="8306" y="27630"/>
                  </a:cubicBezTo>
                  <a:cubicBezTo>
                    <a:pt x="8556" y="27448"/>
                    <a:pt x="8845" y="27363"/>
                    <a:pt x="9127" y="27363"/>
                  </a:cubicBezTo>
                  <a:close/>
                  <a:moveTo>
                    <a:pt x="46500" y="50179"/>
                  </a:moveTo>
                  <a:cubicBezTo>
                    <a:pt x="46633" y="50346"/>
                    <a:pt x="46800" y="50513"/>
                    <a:pt x="46967" y="50713"/>
                  </a:cubicBezTo>
                  <a:cubicBezTo>
                    <a:pt x="46400" y="51113"/>
                    <a:pt x="45866" y="51480"/>
                    <a:pt x="45599" y="52247"/>
                  </a:cubicBezTo>
                  <a:cubicBezTo>
                    <a:pt x="45399" y="51881"/>
                    <a:pt x="45232" y="51580"/>
                    <a:pt x="45066" y="51213"/>
                  </a:cubicBezTo>
                  <a:cubicBezTo>
                    <a:pt x="45533" y="50846"/>
                    <a:pt x="46000" y="50513"/>
                    <a:pt x="46500" y="50179"/>
                  </a:cubicBezTo>
                  <a:close/>
                  <a:moveTo>
                    <a:pt x="27804" y="48832"/>
                  </a:moveTo>
                  <a:cubicBezTo>
                    <a:pt x="27863" y="48832"/>
                    <a:pt x="27924" y="48836"/>
                    <a:pt x="27987" y="48845"/>
                  </a:cubicBezTo>
                  <a:cubicBezTo>
                    <a:pt x="28120" y="48878"/>
                    <a:pt x="28287" y="48878"/>
                    <a:pt x="28354" y="48978"/>
                  </a:cubicBezTo>
                  <a:cubicBezTo>
                    <a:pt x="28654" y="49279"/>
                    <a:pt x="28887" y="49612"/>
                    <a:pt x="29154" y="49946"/>
                  </a:cubicBezTo>
                  <a:cubicBezTo>
                    <a:pt x="28787" y="50346"/>
                    <a:pt x="28487" y="50646"/>
                    <a:pt x="28187" y="50980"/>
                  </a:cubicBezTo>
                  <a:cubicBezTo>
                    <a:pt x="28001" y="50874"/>
                    <a:pt x="27984" y="50536"/>
                    <a:pt x="27767" y="50536"/>
                  </a:cubicBezTo>
                  <a:cubicBezTo>
                    <a:pt x="27711" y="50536"/>
                    <a:pt x="27642" y="50558"/>
                    <a:pt x="27553" y="50613"/>
                  </a:cubicBezTo>
                  <a:cubicBezTo>
                    <a:pt x="27486" y="50913"/>
                    <a:pt x="27887" y="51180"/>
                    <a:pt x="27620" y="51547"/>
                  </a:cubicBezTo>
                  <a:cubicBezTo>
                    <a:pt x="27382" y="51160"/>
                    <a:pt x="27409" y="50587"/>
                    <a:pt x="26825" y="50587"/>
                  </a:cubicBezTo>
                  <a:cubicBezTo>
                    <a:pt x="26755" y="50587"/>
                    <a:pt x="26675" y="50595"/>
                    <a:pt x="26586" y="50613"/>
                  </a:cubicBezTo>
                  <a:cubicBezTo>
                    <a:pt x="26786" y="51047"/>
                    <a:pt x="26986" y="51414"/>
                    <a:pt x="27353" y="51747"/>
                  </a:cubicBezTo>
                  <a:cubicBezTo>
                    <a:pt x="27253" y="51847"/>
                    <a:pt x="27186" y="51947"/>
                    <a:pt x="27086" y="52047"/>
                  </a:cubicBezTo>
                  <a:cubicBezTo>
                    <a:pt x="26886" y="51847"/>
                    <a:pt x="26753" y="51647"/>
                    <a:pt x="26586" y="51480"/>
                  </a:cubicBezTo>
                  <a:cubicBezTo>
                    <a:pt x="26552" y="51480"/>
                    <a:pt x="26519" y="51480"/>
                    <a:pt x="26486" y="51514"/>
                  </a:cubicBezTo>
                  <a:cubicBezTo>
                    <a:pt x="26486" y="51614"/>
                    <a:pt x="26452" y="51714"/>
                    <a:pt x="26452" y="51814"/>
                  </a:cubicBezTo>
                  <a:cubicBezTo>
                    <a:pt x="26519" y="51947"/>
                    <a:pt x="26619" y="52081"/>
                    <a:pt x="26686" y="52214"/>
                  </a:cubicBezTo>
                  <a:cubicBezTo>
                    <a:pt x="26786" y="52381"/>
                    <a:pt x="26719" y="52481"/>
                    <a:pt x="26486" y="52581"/>
                  </a:cubicBezTo>
                  <a:cubicBezTo>
                    <a:pt x="26219" y="51881"/>
                    <a:pt x="25785" y="51280"/>
                    <a:pt x="25118" y="50880"/>
                  </a:cubicBezTo>
                  <a:cubicBezTo>
                    <a:pt x="25285" y="50746"/>
                    <a:pt x="25352" y="50680"/>
                    <a:pt x="25452" y="50613"/>
                  </a:cubicBezTo>
                  <a:cubicBezTo>
                    <a:pt x="25885" y="50146"/>
                    <a:pt x="26319" y="49646"/>
                    <a:pt x="26786" y="49179"/>
                  </a:cubicBezTo>
                  <a:lnTo>
                    <a:pt x="26753" y="49179"/>
                  </a:lnTo>
                  <a:cubicBezTo>
                    <a:pt x="27099" y="49005"/>
                    <a:pt x="27421" y="48832"/>
                    <a:pt x="27804" y="48832"/>
                  </a:cubicBezTo>
                  <a:close/>
                  <a:moveTo>
                    <a:pt x="52338" y="29131"/>
                  </a:moveTo>
                  <a:lnTo>
                    <a:pt x="52338" y="29131"/>
                  </a:lnTo>
                  <a:cubicBezTo>
                    <a:pt x="51704" y="30232"/>
                    <a:pt x="50703" y="31099"/>
                    <a:pt x="50203" y="32266"/>
                  </a:cubicBezTo>
                  <a:cubicBezTo>
                    <a:pt x="51237" y="31499"/>
                    <a:pt x="51971" y="30465"/>
                    <a:pt x="52671" y="29298"/>
                  </a:cubicBezTo>
                  <a:cubicBezTo>
                    <a:pt x="53005" y="29931"/>
                    <a:pt x="53272" y="30499"/>
                    <a:pt x="53071" y="31199"/>
                  </a:cubicBezTo>
                  <a:cubicBezTo>
                    <a:pt x="52971" y="31566"/>
                    <a:pt x="53071" y="31699"/>
                    <a:pt x="53438" y="31833"/>
                  </a:cubicBezTo>
                  <a:cubicBezTo>
                    <a:pt x="53505" y="31866"/>
                    <a:pt x="53605" y="31900"/>
                    <a:pt x="53705" y="31933"/>
                  </a:cubicBezTo>
                  <a:cubicBezTo>
                    <a:pt x="53572" y="32300"/>
                    <a:pt x="53238" y="32700"/>
                    <a:pt x="53872" y="32967"/>
                  </a:cubicBezTo>
                  <a:cubicBezTo>
                    <a:pt x="53839" y="33067"/>
                    <a:pt x="53805" y="33167"/>
                    <a:pt x="53772" y="33267"/>
                  </a:cubicBezTo>
                  <a:cubicBezTo>
                    <a:pt x="53705" y="33501"/>
                    <a:pt x="53772" y="33668"/>
                    <a:pt x="53972" y="33768"/>
                  </a:cubicBezTo>
                  <a:cubicBezTo>
                    <a:pt x="54072" y="33834"/>
                    <a:pt x="54206" y="33934"/>
                    <a:pt x="54206" y="34001"/>
                  </a:cubicBezTo>
                  <a:cubicBezTo>
                    <a:pt x="54206" y="34435"/>
                    <a:pt x="54506" y="34468"/>
                    <a:pt x="54806" y="34535"/>
                  </a:cubicBezTo>
                  <a:cubicBezTo>
                    <a:pt x="54873" y="34535"/>
                    <a:pt x="54939" y="34568"/>
                    <a:pt x="55039" y="34602"/>
                  </a:cubicBezTo>
                  <a:cubicBezTo>
                    <a:pt x="54973" y="34902"/>
                    <a:pt x="54839" y="35102"/>
                    <a:pt x="54606" y="35269"/>
                  </a:cubicBezTo>
                  <a:cubicBezTo>
                    <a:pt x="54472" y="35402"/>
                    <a:pt x="54306" y="35536"/>
                    <a:pt x="54139" y="35636"/>
                  </a:cubicBezTo>
                  <a:cubicBezTo>
                    <a:pt x="53872" y="35836"/>
                    <a:pt x="53739" y="36103"/>
                    <a:pt x="53939" y="36436"/>
                  </a:cubicBezTo>
                  <a:cubicBezTo>
                    <a:pt x="54025" y="36448"/>
                    <a:pt x="54108" y="36453"/>
                    <a:pt x="54191" y="36453"/>
                  </a:cubicBezTo>
                  <a:cubicBezTo>
                    <a:pt x="54588" y="36453"/>
                    <a:pt x="54947" y="36324"/>
                    <a:pt x="55306" y="36103"/>
                  </a:cubicBezTo>
                  <a:cubicBezTo>
                    <a:pt x="55607" y="35936"/>
                    <a:pt x="55873" y="35736"/>
                    <a:pt x="56140" y="35536"/>
                  </a:cubicBezTo>
                  <a:cubicBezTo>
                    <a:pt x="56295" y="35443"/>
                    <a:pt x="56407" y="35393"/>
                    <a:pt x="56505" y="35393"/>
                  </a:cubicBezTo>
                  <a:cubicBezTo>
                    <a:pt x="56619" y="35393"/>
                    <a:pt x="56716" y="35459"/>
                    <a:pt x="56841" y="35602"/>
                  </a:cubicBezTo>
                  <a:cubicBezTo>
                    <a:pt x="57079" y="35840"/>
                    <a:pt x="57334" y="35960"/>
                    <a:pt x="57631" y="35960"/>
                  </a:cubicBezTo>
                  <a:cubicBezTo>
                    <a:pt x="57750" y="35960"/>
                    <a:pt x="57875" y="35941"/>
                    <a:pt x="58008" y="35902"/>
                  </a:cubicBezTo>
                  <a:cubicBezTo>
                    <a:pt x="58079" y="35874"/>
                    <a:pt x="58163" y="35846"/>
                    <a:pt x="58245" y="35846"/>
                  </a:cubicBezTo>
                  <a:cubicBezTo>
                    <a:pt x="58356" y="35846"/>
                    <a:pt x="58465" y="35897"/>
                    <a:pt x="58542" y="36069"/>
                  </a:cubicBezTo>
                  <a:cubicBezTo>
                    <a:pt x="58108" y="36303"/>
                    <a:pt x="57708" y="36503"/>
                    <a:pt x="57274" y="36703"/>
                  </a:cubicBezTo>
                  <a:cubicBezTo>
                    <a:pt x="56874" y="36903"/>
                    <a:pt x="56440" y="37070"/>
                    <a:pt x="56174" y="37504"/>
                  </a:cubicBezTo>
                  <a:cubicBezTo>
                    <a:pt x="57041" y="37270"/>
                    <a:pt x="57775" y="36736"/>
                    <a:pt x="58475" y="36336"/>
                  </a:cubicBezTo>
                  <a:cubicBezTo>
                    <a:pt x="58809" y="36503"/>
                    <a:pt x="59109" y="36670"/>
                    <a:pt x="59409" y="36836"/>
                  </a:cubicBezTo>
                  <a:cubicBezTo>
                    <a:pt x="58709" y="37137"/>
                    <a:pt x="57975" y="37470"/>
                    <a:pt x="57241" y="37804"/>
                  </a:cubicBezTo>
                  <a:cubicBezTo>
                    <a:pt x="56541" y="38171"/>
                    <a:pt x="55840" y="38504"/>
                    <a:pt x="55140" y="39038"/>
                  </a:cubicBezTo>
                  <a:cubicBezTo>
                    <a:pt x="55873" y="38971"/>
                    <a:pt x="58208" y="37837"/>
                    <a:pt x="59876" y="36770"/>
                  </a:cubicBezTo>
                  <a:cubicBezTo>
                    <a:pt x="60477" y="37103"/>
                    <a:pt x="60510" y="37637"/>
                    <a:pt x="60043" y="38104"/>
                  </a:cubicBezTo>
                  <a:cubicBezTo>
                    <a:pt x="59643" y="38538"/>
                    <a:pt x="59176" y="38838"/>
                    <a:pt x="58642" y="39038"/>
                  </a:cubicBezTo>
                  <a:cubicBezTo>
                    <a:pt x="58342" y="39138"/>
                    <a:pt x="58075" y="39305"/>
                    <a:pt x="57775" y="39472"/>
                  </a:cubicBezTo>
                  <a:cubicBezTo>
                    <a:pt x="57641" y="39538"/>
                    <a:pt x="57508" y="39672"/>
                    <a:pt x="57308" y="39805"/>
                  </a:cubicBezTo>
                  <a:cubicBezTo>
                    <a:pt x="57413" y="39833"/>
                    <a:pt x="57507" y="39845"/>
                    <a:pt x="57594" y="39845"/>
                  </a:cubicBezTo>
                  <a:cubicBezTo>
                    <a:pt x="57922" y="39845"/>
                    <a:pt x="58138" y="39677"/>
                    <a:pt x="58375" y="39572"/>
                  </a:cubicBezTo>
                  <a:cubicBezTo>
                    <a:pt x="58709" y="39405"/>
                    <a:pt x="59009" y="39205"/>
                    <a:pt x="59309" y="39038"/>
                  </a:cubicBezTo>
                  <a:cubicBezTo>
                    <a:pt x="59443" y="39705"/>
                    <a:pt x="59543" y="39805"/>
                    <a:pt x="60210" y="39905"/>
                  </a:cubicBezTo>
                  <a:cubicBezTo>
                    <a:pt x="60321" y="39916"/>
                    <a:pt x="60440" y="39920"/>
                    <a:pt x="60562" y="39920"/>
                  </a:cubicBezTo>
                  <a:cubicBezTo>
                    <a:pt x="60807" y="39920"/>
                    <a:pt x="61066" y="39905"/>
                    <a:pt x="61311" y="39905"/>
                  </a:cubicBezTo>
                  <a:cubicBezTo>
                    <a:pt x="61577" y="39905"/>
                    <a:pt x="61878" y="39872"/>
                    <a:pt x="62145" y="39872"/>
                  </a:cubicBezTo>
                  <a:cubicBezTo>
                    <a:pt x="62511" y="39872"/>
                    <a:pt x="62812" y="39939"/>
                    <a:pt x="63045" y="40206"/>
                  </a:cubicBezTo>
                  <a:cubicBezTo>
                    <a:pt x="63211" y="40395"/>
                    <a:pt x="63410" y="40483"/>
                    <a:pt x="63618" y="40483"/>
                  </a:cubicBezTo>
                  <a:cubicBezTo>
                    <a:pt x="63704" y="40483"/>
                    <a:pt x="63792" y="40468"/>
                    <a:pt x="63879" y="40439"/>
                  </a:cubicBezTo>
                  <a:cubicBezTo>
                    <a:pt x="64246" y="40339"/>
                    <a:pt x="64580" y="40239"/>
                    <a:pt x="64880" y="40105"/>
                  </a:cubicBezTo>
                  <a:cubicBezTo>
                    <a:pt x="65074" y="40017"/>
                    <a:pt x="65258" y="39976"/>
                    <a:pt x="65443" y="39976"/>
                  </a:cubicBezTo>
                  <a:cubicBezTo>
                    <a:pt x="65608" y="39976"/>
                    <a:pt x="65774" y="40009"/>
                    <a:pt x="65947" y="40072"/>
                  </a:cubicBezTo>
                  <a:cubicBezTo>
                    <a:pt x="66714" y="40406"/>
                    <a:pt x="67382" y="40806"/>
                    <a:pt x="68049" y="41406"/>
                  </a:cubicBezTo>
                  <a:cubicBezTo>
                    <a:pt x="67215" y="41707"/>
                    <a:pt x="66414" y="41673"/>
                    <a:pt x="65580" y="41873"/>
                  </a:cubicBezTo>
                  <a:cubicBezTo>
                    <a:pt x="65852" y="41968"/>
                    <a:pt x="66190" y="42014"/>
                    <a:pt x="66570" y="42014"/>
                  </a:cubicBezTo>
                  <a:cubicBezTo>
                    <a:pt x="67123" y="42014"/>
                    <a:pt x="67763" y="41918"/>
                    <a:pt x="68416" y="41740"/>
                  </a:cubicBezTo>
                  <a:cubicBezTo>
                    <a:pt x="69116" y="42240"/>
                    <a:pt x="69617" y="42907"/>
                    <a:pt x="69883" y="43741"/>
                  </a:cubicBezTo>
                  <a:cubicBezTo>
                    <a:pt x="69983" y="44042"/>
                    <a:pt x="70150" y="44275"/>
                    <a:pt x="70317" y="44575"/>
                  </a:cubicBezTo>
                  <a:cubicBezTo>
                    <a:pt x="69750" y="44742"/>
                    <a:pt x="69116" y="44675"/>
                    <a:pt x="68582" y="45042"/>
                  </a:cubicBezTo>
                  <a:cubicBezTo>
                    <a:pt x="68715" y="45066"/>
                    <a:pt x="68846" y="45076"/>
                    <a:pt x="68975" y="45076"/>
                  </a:cubicBezTo>
                  <a:cubicBezTo>
                    <a:pt x="69397" y="45076"/>
                    <a:pt x="69800" y="44962"/>
                    <a:pt x="70184" y="44809"/>
                  </a:cubicBezTo>
                  <a:cubicBezTo>
                    <a:pt x="70395" y="44721"/>
                    <a:pt x="70495" y="44679"/>
                    <a:pt x="70606" y="44679"/>
                  </a:cubicBezTo>
                  <a:cubicBezTo>
                    <a:pt x="70705" y="44679"/>
                    <a:pt x="70813" y="44712"/>
                    <a:pt x="71018" y="44775"/>
                  </a:cubicBezTo>
                  <a:cubicBezTo>
                    <a:pt x="71084" y="45009"/>
                    <a:pt x="71118" y="45242"/>
                    <a:pt x="71184" y="45509"/>
                  </a:cubicBezTo>
                  <a:cubicBezTo>
                    <a:pt x="70484" y="45643"/>
                    <a:pt x="69750" y="45609"/>
                    <a:pt x="69116" y="45976"/>
                  </a:cubicBezTo>
                  <a:cubicBezTo>
                    <a:pt x="69187" y="46000"/>
                    <a:pt x="69274" y="46023"/>
                    <a:pt x="69367" y="46023"/>
                  </a:cubicBezTo>
                  <a:cubicBezTo>
                    <a:pt x="69405" y="46023"/>
                    <a:pt x="69444" y="46019"/>
                    <a:pt x="69483" y="46010"/>
                  </a:cubicBezTo>
                  <a:cubicBezTo>
                    <a:pt x="69850" y="45976"/>
                    <a:pt x="70250" y="45943"/>
                    <a:pt x="70617" y="45876"/>
                  </a:cubicBezTo>
                  <a:cubicBezTo>
                    <a:pt x="70912" y="45849"/>
                    <a:pt x="71250" y="45715"/>
                    <a:pt x="71544" y="45715"/>
                  </a:cubicBezTo>
                  <a:cubicBezTo>
                    <a:pt x="71616" y="45715"/>
                    <a:pt x="71686" y="45723"/>
                    <a:pt x="71751" y="45743"/>
                  </a:cubicBezTo>
                  <a:cubicBezTo>
                    <a:pt x="72619" y="45976"/>
                    <a:pt x="73519" y="46277"/>
                    <a:pt x="74220" y="46944"/>
                  </a:cubicBezTo>
                  <a:cubicBezTo>
                    <a:pt x="74220" y="46944"/>
                    <a:pt x="74220" y="46977"/>
                    <a:pt x="74220" y="47010"/>
                  </a:cubicBezTo>
                  <a:cubicBezTo>
                    <a:pt x="73152" y="47277"/>
                    <a:pt x="72052" y="47110"/>
                    <a:pt x="70984" y="47477"/>
                  </a:cubicBezTo>
                  <a:cubicBezTo>
                    <a:pt x="71218" y="47527"/>
                    <a:pt x="71451" y="47544"/>
                    <a:pt x="71681" y="47544"/>
                  </a:cubicBezTo>
                  <a:cubicBezTo>
                    <a:pt x="71910" y="47544"/>
                    <a:pt x="72135" y="47527"/>
                    <a:pt x="72352" y="47511"/>
                  </a:cubicBezTo>
                  <a:cubicBezTo>
                    <a:pt x="72919" y="47411"/>
                    <a:pt x="73486" y="47377"/>
                    <a:pt x="73986" y="47211"/>
                  </a:cubicBezTo>
                  <a:cubicBezTo>
                    <a:pt x="74097" y="47178"/>
                    <a:pt x="74196" y="47163"/>
                    <a:pt x="74287" y="47163"/>
                  </a:cubicBezTo>
                  <a:cubicBezTo>
                    <a:pt x="74661" y="47163"/>
                    <a:pt x="74892" y="47415"/>
                    <a:pt x="75187" y="47711"/>
                  </a:cubicBezTo>
                  <a:cubicBezTo>
                    <a:pt x="74787" y="47778"/>
                    <a:pt x="74453" y="47811"/>
                    <a:pt x="74120" y="47878"/>
                  </a:cubicBezTo>
                  <a:cubicBezTo>
                    <a:pt x="74153" y="47944"/>
                    <a:pt x="74153" y="47978"/>
                    <a:pt x="74153" y="48011"/>
                  </a:cubicBezTo>
                  <a:cubicBezTo>
                    <a:pt x="74318" y="48066"/>
                    <a:pt x="74494" y="48091"/>
                    <a:pt x="74668" y="48091"/>
                  </a:cubicBezTo>
                  <a:cubicBezTo>
                    <a:pt x="74810" y="48091"/>
                    <a:pt x="74952" y="48074"/>
                    <a:pt x="75087" y="48044"/>
                  </a:cubicBezTo>
                  <a:cubicBezTo>
                    <a:pt x="75159" y="48035"/>
                    <a:pt x="75226" y="48030"/>
                    <a:pt x="75290" y="48030"/>
                  </a:cubicBezTo>
                  <a:cubicBezTo>
                    <a:pt x="75673" y="48030"/>
                    <a:pt x="75926" y="48202"/>
                    <a:pt x="76155" y="48545"/>
                  </a:cubicBezTo>
                  <a:cubicBezTo>
                    <a:pt x="76888" y="49012"/>
                    <a:pt x="77522" y="49946"/>
                    <a:pt x="77489" y="50580"/>
                  </a:cubicBezTo>
                  <a:cubicBezTo>
                    <a:pt x="76155" y="50046"/>
                    <a:pt x="74854" y="49512"/>
                    <a:pt x="73553" y="48978"/>
                  </a:cubicBezTo>
                  <a:lnTo>
                    <a:pt x="73553" y="48878"/>
                  </a:lnTo>
                  <a:cubicBezTo>
                    <a:pt x="73653" y="48878"/>
                    <a:pt x="73753" y="48878"/>
                    <a:pt x="73853" y="48845"/>
                  </a:cubicBezTo>
                  <a:cubicBezTo>
                    <a:pt x="74453" y="48812"/>
                    <a:pt x="75054" y="48778"/>
                    <a:pt x="75654" y="48712"/>
                  </a:cubicBezTo>
                  <a:cubicBezTo>
                    <a:pt x="75821" y="48712"/>
                    <a:pt x="75988" y="48612"/>
                    <a:pt x="76155" y="48545"/>
                  </a:cubicBezTo>
                  <a:cubicBezTo>
                    <a:pt x="75487" y="48545"/>
                    <a:pt x="74854" y="48545"/>
                    <a:pt x="74186" y="48578"/>
                  </a:cubicBezTo>
                  <a:cubicBezTo>
                    <a:pt x="73886" y="48612"/>
                    <a:pt x="73586" y="48712"/>
                    <a:pt x="73286" y="48778"/>
                  </a:cubicBezTo>
                  <a:cubicBezTo>
                    <a:pt x="73219" y="48778"/>
                    <a:pt x="73167" y="48793"/>
                    <a:pt x="73120" y="48793"/>
                  </a:cubicBezTo>
                  <a:cubicBezTo>
                    <a:pt x="73097" y="48793"/>
                    <a:pt x="73075" y="48789"/>
                    <a:pt x="73052" y="48778"/>
                  </a:cubicBezTo>
                  <a:cubicBezTo>
                    <a:pt x="72652" y="48645"/>
                    <a:pt x="72285" y="48478"/>
                    <a:pt x="71885" y="48278"/>
                  </a:cubicBezTo>
                  <a:cubicBezTo>
                    <a:pt x="72452" y="48145"/>
                    <a:pt x="73019" y="48211"/>
                    <a:pt x="73553" y="47978"/>
                  </a:cubicBezTo>
                  <a:cubicBezTo>
                    <a:pt x="73453" y="47944"/>
                    <a:pt x="73353" y="47878"/>
                    <a:pt x="73286" y="47878"/>
                  </a:cubicBezTo>
                  <a:cubicBezTo>
                    <a:pt x="72719" y="47911"/>
                    <a:pt x="72152" y="47911"/>
                    <a:pt x="71618" y="47978"/>
                  </a:cubicBezTo>
                  <a:cubicBezTo>
                    <a:pt x="71540" y="47989"/>
                    <a:pt x="71466" y="47996"/>
                    <a:pt x="71396" y="47996"/>
                  </a:cubicBezTo>
                  <a:cubicBezTo>
                    <a:pt x="71255" y="47996"/>
                    <a:pt x="71129" y="47967"/>
                    <a:pt x="71018" y="47878"/>
                  </a:cubicBezTo>
                  <a:cubicBezTo>
                    <a:pt x="70184" y="47344"/>
                    <a:pt x="69350" y="46810"/>
                    <a:pt x="68516" y="46277"/>
                  </a:cubicBezTo>
                  <a:cubicBezTo>
                    <a:pt x="67482" y="45643"/>
                    <a:pt x="66481" y="45009"/>
                    <a:pt x="65480" y="44375"/>
                  </a:cubicBezTo>
                  <a:cubicBezTo>
                    <a:pt x="65347" y="44308"/>
                    <a:pt x="65247" y="44208"/>
                    <a:pt x="65113" y="44075"/>
                  </a:cubicBezTo>
                  <a:cubicBezTo>
                    <a:pt x="66581" y="43975"/>
                    <a:pt x="67982" y="43641"/>
                    <a:pt x="69416" y="43108"/>
                  </a:cubicBezTo>
                  <a:cubicBezTo>
                    <a:pt x="69300" y="43024"/>
                    <a:pt x="69200" y="42999"/>
                    <a:pt x="69108" y="42999"/>
                  </a:cubicBezTo>
                  <a:cubicBezTo>
                    <a:pt x="69016" y="42999"/>
                    <a:pt x="68933" y="43024"/>
                    <a:pt x="68849" y="43041"/>
                  </a:cubicBezTo>
                  <a:cubicBezTo>
                    <a:pt x="68115" y="43208"/>
                    <a:pt x="67382" y="43408"/>
                    <a:pt x="66648" y="43575"/>
                  </a:cubicBezTo>
                  <a:cubicBezTo>
                    <a:pt x="66081" y="43708"/>
                    <a:pt x="65547" y="43808"/>
                    <a:pt x="64980" y="43942"/>
                  </a:cubicBezTo>
                  <a:cubicBezTo>
                    <a:pt x="64913" y="43942"/>
                    <a:pt x="64861" y="43956"/>
                    <a:pt x="64814" y="43956"/>
                  </a:cubicBezTo>
                  <a:cubicBezTo>
                    <a:pt x="64791" y="43956"/>
                    <a:pt x="64769" y="43953"/>
                    <a:pt x="64746" y="43942"/>
                  </a:cubicBezTo>
                  <a:cubicBezTo>
                    <a:pt x="64480" y="43808"/>
                    <a:pt x="64246" y="43641"/>
                    <a:pt x="63946" y="43475"/>
                  </a:cubicBezTo>
                  <a:cubicBezTo>
                    <a:pt x="64246" y="43408"/>
                    <a:pt x="64446" y="43341"/>
                    <a:pt x="64613" y="43308"/>
                  </a:cubicBezTo>
                  <a:lnTo>
                    <a:pt x="64613" y="43208"/>
                  </a:lnTo>
                  <a:lnTo>
                    <a:pt x="64213" y="43208"/>
                  </a:lnTo>
                  <a:cubicBezTo>
                    <a:pt x="64093" y="43233"/>
                    <a:pt x="63978" y="43246"/>
                    <a:pt x="63867" y="43246"/>
                  </a:cubicBezTo>
                  <a:cubicBezTo>
                    <a:pt x="63543" y="43246"/>
                    <a:pt x="63252" y="43139"/>
                    <a:pt x="62978" y="42941"/>
                  </a:cubicBezTo>
                  <a:cubicBezTo>
                    <a:pt x="62845" y="42841"/>
                    <a:pt x="62745" y="42774"/>
                    <a:pt x="62612" y="42707"/>
                  </a:cubicBezTo>
                  <a:cubicBezTo>
                    <a:pt x="61844" y="42440"/>
                    <a:pt x="61211" y="42007"/>
                    <a:pt x="60410" y="41540"/>
                  </a:cubicBezTo>
                  <a:cubicBezTo>
                    <a:pt x="61678" y="41373"/>
                    <a:pt x="62845" y="41106"/>
                    <a:pt x="63912" y="40639"/>
                  </a:cubicBezTo>
                  <a:lnTo>
                    <a:pt x="63912" y="40639"/>
                  </a:lnTo>
                  <a:cubicBezTo>
                    <a:pt x="63279" y="40773"/>
                    <a:pt x="62612" y="40906"/>
                    <a:pt x="61978" y="41039"/>
                  </a:cubicBezTo>
                  <a:cubicBezTo>
                    <a:pt x="61377" y="41140"/>
                    <a:pt x="60744" y="41273"/>
                    <a:pt x="60143" y="41373"/>
                  </a:cubicBezTo>
                  <a:cubicBezTo>
                    <a:pt x="60043" y="41373"/>
                    <a:pt x="59910" y="41340"/>
                    <a:pt x="59810" y="41273"/>
                  </a:cubicBezTo>
                  <a:cubicBezTo>
                    <a:pt x="59376" y="41073"/>
                    <a:pt x="58942" y="40839"/>
                    <a:pt x="58542" y="40606"/>
                  </a:cubicBezTo>
                  <a:cubicBezTo>
                    <a:pt x="57508" y="40005"/>
                    <a:pt x="56407" y="39638"/>
                    <a:pt x="55206" y="39472"/>
                  </a:cubicBezTo>
                  <a:cubicBezTo>
                    <a:pt x="54372" y="39372"/>
                    <a:pt x="53538" y="39238"/>
                    <a:pt x="52704" y="39138"/>
                  </a:cubicBezTo>
                  <a:cubicBezTo>
                    <a:pt x="52606" y="39129"/>
                    <a:pt x="52505" y="39125"/>
                    <a:pt x="52404" y="39125"/>
                  </a:cubicBezTo>
                  <a:cubicBezTo>
                    <a:pt x="52125" y="39125"/>
                    <a:pt x="51839" y="39156"/>
                    <a:pt x="51570" y="39205"/>
                  </a:cubicBezTo>
                  <a:cubicBezTo>
                    <a:pt x="51804" y="39238"/>
                    <a:pt x="52037" y="39272"/>
                    <a:pt x="52271" y="39305"/>
                  </a:cubicBezTo>
                  <a:cubicBezTo>
                    <a:pt x="53572" y="39372"/>
                    <a:pt x="54806" y="39672"/>
                    <a:pt x="56074" y="40005"/>
                  </a:cubicBezTo>
                  <a:cubicBezTo>
                    <a:pt x="56674" y="40172"/>
                    <a:pt x="57241" y="40472"/>
                    <a:pt x="57808" y="40773"/>
                  </a:cubicBezTo>
                  <a:cubicBezTo>
                    <a:pt x="59142" y="41473"/>
                    <a:pt x="60477" y="42207"/>
                    <a:pt x="61778" y="42941"/>
                  </a:cubicBezTo>
                  <a:cubicBezTo>
                    <a:pt x="62278" y="43208"/>
                    <a:pt x="62745" y="43508"/>
                    <a:pt x="63245" y="43741"/>
                  </a:cubicBezTo>
                  <a:cubicBezTo>
                    <a:pt x="64146" y="44142"/>
                    <a:pt x="64713" y="44876"/>
                    <a:pt x="65213" y="45709"/>
                  </a:cubicBezTo>
                  <a:cubicBezTo>
                    <a:pt x="65447" y="46110"/>
                    <a:pt x="65647" y="46543"/>
                    <a:pt x="65881" y="46944"/>
                  </a:cubicBezTo>
                  <a:cubicBezTo>
                    <a:pt x="65981" y="47110"/>
                    <a:pt x="66114" y="47244"/>
                    <a:pt x="66281" y="47344"/>
                  </a:cubicBezTo>
                  <a:cubicBezTo>
                    <a:pt x="66147" y="46443"/>
                    <a:pt x="65614" y="45709"/>
                    <a:pt x="65080" y="44909"/>
                  </a:cubicBezTo>
                  <a:lnTo>
                    <a:pt x="65080" y="44909"/>
                  </a:lnTo>
                  <a:cubicBezTo>
                    <a:pt x="65280" y="44976"/>
                    <a:pt x="65414" y="45042"/>
                    <a:pt x="65514" y="45076"/>
                  </a:cubicBezTo>
                  <a:cubicBezTo>
                    <a:pt x="66648" y="45676"/>
                    <a:pt x="67715" y="46377"/>
                    <a:pt x="68749" y="47110"/>
                  </a:cubicBezTo>
                  <a:cubicBezTo>
                    <a:pt x="70184" y="48111"/>
                    <a:pt x="71718" y="48878"/>
                    <a:pt x="73353" y="49445"/>
                  </a:cubicBezTo>
                  <a:cubicBezTo>
                    <a:pt x="74220" y="49746"/>
                    <a:pt x="75054" y="50046"/>
                    <a:pt x="75888" y="50379"/>
                  </a:cubicBezTo>
                  <a:cubicBezTo>
                    <a:pt x="76388" y="50580"/>
                    <a:pt x="76888" y="50813"/>
                    <a:pt x="77455" y="51047"/>
                  </a:cubicBezTo>
                  <a:cubicBezTo>
                    <a:pt x="77355" y="51080"/>
                    <a:pt x="77255" y="51147"/>
                    <a:pt x="77189" y="51147"/>
                  </a:cubicBezTo>
                  <a:cubicBezTo>
                    <a:pt x="75354" y="51013"/>
                    <a:pt x="73686" y="50413"/>
                    <a:pt x="72052" y="49579"/>
                  </a:cubicBezTo>
                  <a:cubicBezTo>
                    <a:pt x="72028" y="49555"/>
                    <a:pt x="71988" y="49532"/>
                    <a:pt x="71943" y="49532"/>
                  </a:cubicBezTo>
                  <a:cubicBezTo>
                    <a:pt x="71924" y="49532"/>
                    <a:pt x="71904" y="49536"/>
                    <a:pt x="71885" y="49546"/>
                  </a:cubicBezTo>
                  <a:cubicBezTo>
                    <a:pt x="73386" y="50513"/>
                    <a:pt x="74987" y="51180"/>
                    <a:pt x="76822" y="51514"/>
                  </a:cubicBezTo>
                  <a:cubicBezTo>
                    <a:pt x="77022" y="51881"/>
                    <a:pt x="77489" y="52181"/>
                    <a:pt x="77455" y="52748"/>
                  </a:cubicBezTo>
                  <a:cubicBezTo>
                    <a:pt x="76488" y="52714"/>
                    <a:pt x="75554" y="52648"/>
                    <a:pt x="74587" y="52581"/>
                  </a:cubicBezTo>
                  <a:cubicBezTo>
                    <a:pt x="74520" y="52581"/>
                    <a:pt x="74453" y="52548"/>
                    <a:pt x="74420" y="52514"/>
                  </a:cubicBezTo>
                  <a:cubicBezTo>
                    <a:pt x="74261" y="52471"/>
                    <a:pt x="74108" y="52428"/>
                    <a:pt x="73967" y="52428"/>
                  </a:cubicBezTo>
                  <a:cubicBezTo>
                    <a:pt x="73783" y="52428"/>
                    <a:pt x="73618" y="52502"/>
                    <a:pt x="73486" y="52748"/>
                  </a:cubicBezTo>
                  <a:cubicBezTo>
                    <a:pt x="73459" y="52802"/>
                    <a:pt x="73343" y="52857"/>
                    <a:pt x="73246" y="52857"/>
                  </a:cubicBezTo>
                  <a:cubicBezTo>
                    <a:pt x="73225" y="52857"/>
                    <a:pt x="73204" y="52854"/>
                    <a:pt x="73186" y="52848"/>
                  </a:cubicBezTo>
                  <a:cubicBezTo>
                    <a:pt x="72919" y="52748"/>
                    <a:pt x="72652" y="52648"/>
                    <a:pt x="72419" y="52514"/>
                  </a:cubicBezTo>
                  <a:cubicBezTo>
                    <a:pt x="72285" y="52448"/>
                    <a:pt x="72185" y="52314"/>
                    <a:pt x="72052" y="52247"/>
                  </a:cubicBezTo>
                  <a:cubicBezTo>
                    <a:pt x="71947" y="52184"/>
                    <a:pt x="71855" y="52155"/>
                    <a:pt x="71777" y="52155"/>
                  </a:cubicBezTo>
                  <a:cubicBezTo>
                    <a:pt x="71609" y="52155"/>
                    <a:pt x="71507" y="52296"/>
                    <a:pt x="71485" y="52548"/>
                  </a:cubicBezTo>
                  <a:cubicBezTo>
                    <a:pt x="71485" y="52648"/>
                    <a:pt x="71485" y="52748"/>
                    <a:pt x="71485" y="52915"/>
                  </a:cubicBezTo>
                  <a:cubicBezTo>
                    <a:pt x="71018" y="52815"/>
                    <a:pt x="70651" y="52614"/>
                    <a:pt x="70450" y="52247"/>
                  </a:cubicBezTo>
                  <a:cubicBezTo>
                    <a:pt x="70384" y="52181"/>
                    <a:pt x="70350" y="52147"/>
                    <a:pt x="70284" y="52081"/>
                  </a:cubicBezTo>
                  <a:cubicBezTo>
                    <a:pt x="70106" y="51954"/>
                    <a:pt x="69928" y="51846"/>
                    <a:pt x="69692" y="51846"/>
                  </a:cubicBezTo>
                  <a:cubicBezTo>
                    <a:pt x="69617" y="51846"/>
                    <a:pt x="69537" y="51857"/>
                    <a:pt x="69450" y="51881"/>
                  </a:cubicBezTo>
                  <a:cubicBezTo>
                    <a:pt x="69402" y="51904"/>
                    <a:pt x="69356" y="51915"/>
                    <a:pt x="69312" y="51915"/>
                  </a:cubicBezTo>
                  <a:cubicBezTo>
                    <a:pt x="69172" y="51915"/>
                    <a:pt x="69051" y="51807"/>
                    <a:pt x="68949" y="51680"/>
                  </a:cubicBezTo>
                  <a:cubicBezTo>
                    <a:pt x="68749" y="51414"/>
                    <a:pt x="68549" y="51180"/>
                    <a:pt x="68349" y="50947"/>
                  </a:cubicBezTo>
                  <a:cubicBezTo>
                    <a:pt x="68282" y="50846"/>
                    <a:pt x="68216" y="50780"/>
                    <a:pt x="68115" y="50713"/>
                  </a:cubicBezTo>
                  <a:cubicBezTo>
                    <a:pt x="68034" y="50659"/>
                    <a:pt x="67930" y="50604"/>
                    <a:pt x="67840" y="50604"/>
                  </a:cubicBezTo>
                  <a:cubicBezTo>
                    <a:pt x="67820" y="50604"/>
                    <a:pt x="67800" y="50607"/>
                    <a:pt x="67782" y="50613"/>
                  </a:cubicBezTo>
                  <a:cubicBezTo>
                    <a:pt x="67715" y="50613"/>
                    <a:pt x="67682" y="50813"/>
                    <a:pt x="67648" y="50913"/>
                  </a:cubicBezTo>
                  <a:cubicBezTo>
                    <a:pt x="67615" y="50980"/>
                    <a:pt x="67648" y="51047"/>
                    <a:pt x="67648" y="51147"/>
                  </a:cubicBezTo>
                  <a:cubicBezTo>
                    <a:pt x="67348" y="51147"/>
                    <a:pt x="67181" y="50913"/>
                    <a:pt x="67048" y="50746"/>
                  </a:cubicBezTo>
                  <a:cubicBezTo>
                    <a:pt x="66748" y="50346"/>
                    <a:pt x="66481" y="49946"/>
                    <a:pt x="66181" y="49546"/>
                  </a:cubicBezTo>
                  <a:cubicBezTo>
                    <a:pt x="65580" y="48745"/>
                    <a:pt x="64746" y="48178"/>
                    <a:pt x="63879" y="47644"/>
                  </a:cubicBezTo>
                  <a:lnTo>
                    <a:pt x="63712" y="47644"/>
                  </a:lnTo>
                  <a:cubicBezTo>
                    <a:pt x="63712" y="48078"/>
                    <a:pt x="64113" y="48411"/>
                    <a:pt x="64079" y="48912"/>
                  </a:cubicBezTo>
                  <a:cubicBezTo>
                    <a:pt x="63879" y="48812"/>
                    <a:pt x="63712" y="48712"/>
                    <a:pt x="63546" y="48612"/>
                  </a:cubicBezTo>
                  <a:cubicBezTo>
                    <a:pt x="63450" y="48558"/>
                    <a:pt x="63368" y="48532"/>
                    <a:pt x="63301" y="48532"/>
                  </a:cubicBezTo>
                  <a:cubicBezTo>
                    <a:pt x="63159" y="48532"/>
                    <a:pt x="63089" y="48651"/>
                    <a:pt x="63112" y="48878"/>
                  </a:cubicBezTo>
                  <a:cubicBezTo>
                    <a:pt x="63112" y="48945"/>
                    <a:pt x="63112" y="49045"/>
                    <a:pt x="63145" y="49112"/>
                  </a:cubicBezTo>
                  <a:cubicBezTo>
                    <a:pt x="63145" y="49179"/>
                    <a:pt x="63145" y="49245"/>
                    <a:pt x="63145" y="49379"/>
                  </a:cubicBezTo>
                  <a:cubicBezTo>
                    <a:pt x="62878" y="49145"/>
                    <a:pt x="62678" y="48945"/>
                    <a:pt x="62511" y="48778"/>
                  </a:cubicBezTo>
                  <a:cubicBezTo>
                    <a:pt x="62478" y="48712"/>
                    <a:pt x="62411" y="48645"/>
                    <a:pt x="62411" y="48612"/>
                  </a:cubicBezTo>
                  <a:cubicBezTo>
                    <a:pt x="62545" y="48245"/>
                    <a:pt x="62311" y="48011"/>
                    <a:pt x="62145" y="47778"/>
                  </a:cubicBezTo>
                  <a:cubicBezTo>
                    <a:pt x="61511" y="46844"/>
                    <a:pt x="60844" y="45943"/>
                    <a:pt x="60210" y="45009"/>
                  </a:cubicBezTo>
                  <a:cubicBezTo>
                    <a:pt x="60176" y="45042"/>
                    <a:pt x="60110" y="45076"/>
                    <a:pt x="60076" y="45109"/>
                  </a:cubicBezTo>
                  <a:cubicBezTo>
                    <a:pt x="60243" y="45376"/>
                    <a:pt x="60443" y="45676"/>
                    <a:pt x="60610" y="45943"/>
                  </a:cubicBezTo>
                  <a:cubicBezTo>
                    <a:pt x="60777" y="46243"/>
                    <a:pt x="60944" y="46543"/>
                    <a:pt x="61110" y="46844"/>
                  </a:cubicBezTo>
                  <a:cubicBezTo>
                    <a:pt x="61277" y="47144"/>
                    <a:pt x="61444" y="47444"/>
                    <a:pt x="61577" y="47811"/>
                  </a:cubicBezTo>
                  <a:cubicBezTo>
                    <a:pt x="61344" y="47611"/>
                    <a:pt x="61110" y="47444"/>
                    <a:pt x="60844" y="47277"/>
                  </a:cubicBezTo>
                  <a:cubicBezTo>
                    <a:pt x="60577" y="47110"/>
                    <a:pt x="60310" y="46977"/>
                    <a:pt x="60043" y="46810"/>
                  </a:cubicBezTo>
                  <a:cubicBezTo>
                    <a:pt x="59910" y="46110"/>
                    <a:pt x="59343" y="45676"/>
                    <a:pt x="58809" y="45209"/>
                  </a:cubicBezTo>
                  <a:lnTo>
                    <a:pt x="58809" y="45209"/>
                  </a:lnTo>
                  <a:cubicBezTo>
                    <a:pt x="59076" y="45643"/>
                    <a:pt x="59343" y="46110"/>
                    <a:pt x="59676" y="46643"/>
                  </a:cubicBezTo>
                  <a:cubicBezTo>
                    <a:pt x="59276" y="46543"/>
                    <a:pt x="59009" y="46443"/>
                    <a:pt x="58709" y="46377"/>
                  </a:cubicBezTo>
                  <a:cubicBezTo>
                    <a:pt x="58575" y="45643"/>
                    <a:pt x="58042" y="45209"/>
                    <a:pt x="57575" y="44709"/>
                  </a:cubicBezTo>
                  <a:lnTo>
                    <a:pt x="57575" y="44709"/>
                  </a:lnTo>
                  <a:cubicBezTo>
                    <a:pt x="57875" y="45209"/>
                    <a:pt x="58175" y="45743"/>
                    <a:pt x="58575" y="46343"/>
                  </a:cubicBezTo>
                  <a:cubicBezTo>
                    <a:pt x="58242" y="46243"/>
                    <a:pt x="58042" y="46176"/>
                    <a:pt x="57841" y="46076"/>
                  </a:cubicBezTo>
                  <a:cubicBezTo>
                    <a:pt x="56941" y="45609"/>
                    <a:pt x="56040" y="45109"/>
                    <a:pt x="55306" y="44442"/>
                  </a:cubicBezTo>
                  <a:cubicBezTo>
                    <a:pt x="54739" y="43942"/>
                    <a:pt x="54172" y="43441"/>
                    <a:pt x="53605" y="42941"/>
                  </a:cubicBezTo>
                  <a:cubicBezTo>
                    <a:pt x="53338" y="42741"/>
                    <a:pt x="53171" y="42474"/>
                    <a:pt x="53138" y="42140"/>
                  </a:cubicBezTo>
                  <a:cubicBezTo>
                    <a:pt x="53071" y="41640"/>
                    <a:pt x="52738" y="41473"/>
                    <a:pt x="52304" y="41373"/>
                  </a:cubicBezTo>
                  <a:lnTo>
                    <a:pt x="52171" y="41373"/>
                  </a:lnTo>
                  <a:cubicBezTo>
                    <a:pt x="51670" y="41373"/>
                    <a:pt x="51270" y="41273"/>
                    <a:pt x="50836" y="41006"/>
                  </a:cubicBezTo>
                  <a:cubicBezTo>
                    <a:pt x="50470" y="40773"/>
                    <a:pt x="50003" y="40739"/>
                    <a:pt x="49602" y="40606"/>
                  </a:cubicBezTo>
                  <a:cubicBezTo>
                    <a:pt x="49302" y="40506"/>
                    <a:pt x="49035" y="40439"/>
                    <a:pt x="48735" y="40339"/>
                  </a:cubicBezTo>
                  <a:cubicBezTo>
                    <a:pt x="48535" y="40272"/>
                    <a:pt x="48335" y="40172"/>
                    <a:pt x="48168" y="40172"/>
                  </a:cubicBezTo>
                  <a:cubicBezTo>
                    <a:pt x="47853" y="40172"/>
                    <a:pt x="47519" y="40243"/>
                    <a:pt x="47207" y="40243"/>
                  </a:cubicBezTo>
                  <a:cubicBezTo>
                    <a:pt x="47090" y="40243"/>
                    <a:pt x="46976" y="40233"/>
                    <a:pt x="46867" y="40206"/>
                  </a:cubicBezTo>
                  <a:cubicBezTo>
                    <a:pt x="46704" y="40171"/>
                    <a:pt x="46549" y="40156"/>
                    <a:pt x="46400" y="40156"/>
                  </a:cubicBezTo>
                  <a:cubicBezTo>
                    <a:pt x="46121" y="40156"/>
                    <a:pt x="45860" y="40207"/>
                    <a:pt x="45599" y="40272"/>
                  </a:cubicBezTo>
                  <a:cubicBezTo>
                    <a:pt x="44599" y="40572"/>
                    <a:pt x="43631" y="40806"/>
                    <a:pt x="42597" y="40806"/>
                  </a:cubicBezTo>
                  <a:cubicBezTo>
                    <a:pt x="42531" y="40806"/>
                    <a:pt x="42464" y="40806"/>
                    <a:pt x="42397" y="40839"/>
                  </a:cubicBezTo>
                  <a:cubicBezTo>
                    <a:pt x="42364" y="40839"/>
                    <a:pt x="42330" y="40873"/>
                    <a:pt x="42297" y="40939"/>
                  </a:cubicBezTo>
                  <a:cubicBezTo>
                    <a:pt x="42654" y="40993"/>
                    <a:pt x="43011" y="41027"/>
                    <a:pt x="43363" y="41027"/>
                  </a:cubicBezTo>
                  <a:cubicBezTo>
                    <a:pt x="43669" y="41027"/>
                    <a:pt x="43970" y="41001"/>
                    <a:pt x="44265" y="40939"/>
                  </a:cubicBezTo>
                  <a:cubicBezTo>
                    <a:pt x="44899" y="40806"/>
                    <a:pt x="45533" y="40639"/>
                    <a:pt x="46233" y="40572"/>
                  </a:cubicBezTo>
                  <a:lnTo>
                    <a:pt x="46233" y="40572"/>
                  </a:lnTo>
                  <a:lnTo>
                    <a:pt x="45266" y="41473"/>
                  </a:lnTo>
                  <a:cubicBezTo>
                    <a:pt x="45199" y="41673"/>
                    <a:pt x="45166" y="41907"/>
                    <a:pt x="45099" y="42174"/>
                  </a:cubicBezTo>
                  <a:cubicBezTo>
                    <a:pt x="44432" y="42407"/>
                    <a:pt x="43731" y="42541"/>
                    <a:pt x="43064" y="42874"/>
                  </a:cubicBezTo>
                  <a:cubicBezTo>
                    <a:pt x="43172" y="42894"/>
                    <a:pt x="43276" y="42902"/>
                    <a:pt x="43380" y="42902"/>
                  </a:cubicBezTo>
                  <a:cubicBezTo>
                    <a:pt x="43629" y="42902"/>
                    <a:pt x="43872" y="42855"/>
                    <a:pt x="44132" y="42807"/>
                  </a:cubicBezTo>
                  <a:cubicBezTo>
                    <a:pt x="44499" y="42741"/>
                    <a:pt x="44832" y="42707"/>
                    <a:pt x="45232" y="42641"/>
                  </a:cubicBezTo>
                  <a:cubicBezTo>
                    <a:pt x="45266" y="42807"/>
                    <a:pt x="45333" y="42974"/>
                    <a:pt x="45333" y="43108"/>
                  </a:cubicBezTo>
                  <a:cubicBezTo>
                    <a:pt x="45333" y="43608"/>
                    <a:pt x="45466" y="44042"/>
                    <a:pt x="45733" y="44442"/>
                  </a:cubicBezTo>
                  <a:cubicBezTo>
                    <a:pt x="45900" y="44675"/>
                    <a:pt x="45900" y="44909"/>
                    <a:pt x="45766" y="45142"/>
                  </a:cubicBezTo>
                  <a:cubicBezTo>
                    <a:pt x="45633" y="45376"/>
                    <a:pt x="45533" y="45609"/>
                    <a:pt x="45399" y="45843"/>
                  </a:cubicBezTo>
                  <a:cubicBezTo>
                    <a:pt x="45199" y="45843"/>
                    <a:pt x="44999" y="45813"/>
                    <a:pt x="44793" y="45813"/>
                  </a:cubicBezTo>
                  <a:cubicBezTo>
                    <a:pt x="44622" y="45813"/>
                    <a:pt x="44447" y="45834"/>
                    <a:pt x="44265" y="45910"/>
                  </a:cubicBezTo>
                  <a:cubicBezTo>
                    <a:pt x="44450" y="46053"/>
                    <a:pt x="44559" y="46121"/>
                    <a:pt x="44778" y="46121"/>
                  </a:cubicBezTo>
                  <a:cubicBezTo>
                    <a:pt x="44915" y="46121"/>
                    <a:pt x="45096" y="46094"/>
                    <a:pt x="45366" y="46043"/>
                  </a:cubicBezTo>
                  <a:cubicBezTo>
                    <a:pt x="45399" y="46210"/>
                    <a:pt x="45466" y="46377"/>
                    <a:pt x="45466" y="46543"/>
                  </a:cubicBezTo>
                  <a:cubicBezTo>
                    <a:pt x="45466" y="46877"/>
                    <a:pt x="45566" y="47144"/>
                    <a:pt x="45800" y="47344"/>
                  </a:cubicBezTo>
                  <a:cubicBezTo>
                    <a:pt x="45966" y="47511"/>
                    <a:pt x="46066" y="47678"/>
                    <a:pt x="46166" y="47844"/>
                  </a:cubicBezTo>
                  <a:cubicBezTo>
                    <a:pt x="46333" y="48078"/>
                    <a:pt x="46300" y="48311"/>
                    <a:pt x="46233" y="48578"/>
                  </a:cubicBezTo>
                  <a:cubicBezTo>
                    <a:pt x="46066" y="49345"/>
                    <a:pt x="45666" y="49879"/>
                    <a:pt x="45066" y="50346"/>
                  </a:cubicBezTo>
                  <a:cubicBezTo>
                    <a:pt x="44832" y="50513"/>
                    <a:pt x="44632" y="50680"/>
                    <a:pt x="44332" y="50713"/>
                  </a:cubicBezTo>
                  <a:cubicBezTo>
                    <a:pt x="44065" y="50746"/>
                    <a:pt x="43831" y="50846"/>
                    <a:pt x="43598" y="50947"/>
                  </a:cubicBezTo>
                  <a:cubicBezTo>
                    <a:pt x="43565" y="50947"/>
                    <a:pt x="43531" y="51013"/>
                    <a:pt x="43465" y="51013"/>
                  </a:cubicBezTo>
                  <a:cubicBezTo>
                    <a:pt x="42831" y="50880"/>
                    <a:pt x="42130" y="51113"/>
                    <a:pt x="41563" y="50580"/>
                  </a:cubicBezTo>
                  <a:cubicBezTo>
                    <a:pt x="41463" y="50513"/>
                    <a:pt x="41330" y="50446"/>
                    <a:pt x="41196" y="50413"/>
                  </a:cubicBezTo>
                  <a:cubicBezTo>
                    <a:pt x="40826" y="50372"/>
                    <a:pt x="40443" y="50293"/>
                    <a:pt x="40048" y="50293"/>
                  </a:cubicBezTo>
                  <a:cubicBezTo>
                    <a:pt x="39802" y="50293"/>
                    <a:pt x="39551" y="50323"/>
                    <a:pt x="39295" y="50413"/>
                  </a:cubicBezTo>
                  <a:cubicBezTo>
                    <a:pt x="39161" y="50146"/>
                    <a:pt x="38995" y="49879"/>
                    <a:pt x="38895" y="49612"/>
                  </a:cubicBezTo>
                  <a:cubicBezTo>
                    <a:pt x="38628" y="48678"/>
                    <a:pt x="38027" y="48078"/>
                    <a:pt x="37093" y="47811"/>
                  </a:cubicBezTo>
                  <a:cubicBezTo>
                    <a:pt x="36726" y="47711"/>
                    <a:pt x="36326" y="47644"/>
                    <a:pt x="35926" y="47577"/>
                  </a:cubicBezTo>
                  <a:cubicBezTo>
                    <a:pt x="35881" y="47575"/>
                    <a:pt x="35836" y="47573"/>
                    <a:pt x="35792" y="47573"/>
                  </a:cubicBezTo>
                  <a:cubicBezTo>
                    <a:pt x="35313" y="47573"/>
                    <a:pt x="34888" y="47736"/>
                    <a:pt x="34491" y="48011"/>
                  </a:cubicBezTo>
                  <a:cubicBezTo>
                    <a:pt x="33958" y="48411"/>
                    <a:pt x="33424" y="48812"/>
                    <a:pt x="32924" y="49245"/>
                  </a:cubicBezTo>
                  <a:cubicBezTo>
                    <a:pt x="32557" y="49512"/>
                    <a:pt x="32223" y="49846"/>
                    <a:pt x="31856" y="50079"/>
                  </a:cubicBezTo>
                  <a:cubicBezTo>
                    <a:pt x="31689" y="50213"/>
                    <a:pt x="31423" y="50246"/>
                    <a:pt x="31189" y="50246"/>
                  </a:cubicBezTo>
                  <a:cubicBezTo>
                    <a:pt x="32257" y="48945"/>
                    <a:pt x="33524" y="47844"/>
                    <a:pt x="34658" y="46643"/>
                  </a:cubicBezTo>
                  <a:cubicBezTo>
                    <a:pt x="34757" y="46661"/>
                    <a:pt x="34860" y="46669"/>
                    <a:pt x="34965" y="46669"/>
                  </a:cubicBezTo>
                  <a:cubicBezTo>
                    <a:pt x="35469" y="46669"/>
                    <a:pt x="36023" y="46480"/>
                    <a:pt x="36326" y="46176"/>
                  </a:cubicBezTo>
                  <a:cubicBezTo>
                    <a:pt x="36233" y="46148"/>
                    <a:pt x="36142" y="46136"/>
                    <a:pt x="36054" y="46136"/>
                  </a:cubicBezTo>
                  <a:cubicBezTo>
                    <a:pt x="35731" y="46136"/>
                    <a:pt x="35432" y="46291"/>
                    <a:pt x="35092" y="46343"/>
                  </a:cubicBezTo>
                  <a:cubicBezTo>
                    <a:pt x="35192" y="46210"/>
                    <a:pt x="35225" y="46110"/>
                    <a:pt x="35292" y="46043"/>
                  </a:cubicBezTo>
                  <a:cubicBezTo>
                    <a:pt x="35959" y="45476"/>
                    <a:pt x="36593" y="44942"/>
                    <a:pt x="37260" y="44375"/>
                  </a:cubicBezTo>
                  <a:cubicBezTo>
                    <a:pt x="37394" y="44242"/>
                    <a:pt x="37527" y="44208"/>
                    <a:pt x="37727" y="44175"/>
                  </a:cubicBezTo>
                  <a:cubicBezTo>
                    <a:pt x="38461" y="44042"/>
                    <a:pt x="39195" y="43875"/>
                    <a:pt x="39929" y="43675"/>
                  </a:cubicBezTo>
                  <a:cubicBezTo>
                    <a:pt x="39737" y="43594"/>
                    <a:pt x="39551" y="43565"/>
                    <a:pt x="39367" y="43565"/>
                  </a:cubicBezTo>
                  <a:cubicBezTo>
                    <a:pt x="38942" y="43565"/>
                    <a:pt x="38526" y="43718"/>
                    <a:pt x="38061" y="43741"/>
                  </a:cubicBezTo>
                  <a:cubicBezTo>
                    <a:pt x="38494" y="43374"/>
                    <a:pt x="38928" y="43041"/>
                    <a:pt x="39362" y="42674"/>
                  </a:cubicBezTo>
                  <a:cubicBezTo>
                    <a:pt x="41163" y="41240"/>
                    <a:pt x="42964" y="39772"/>
                    <a:pt x="44765" y="38338"/>
                  </a:cubicBezTo>
                  <a:cubicBezTo>
                    <a:pt x="45399" y="37804"/>
                    <a:pt x="45966" y="37237"/>
                    <a:pt x="46600" y="36736"/>
                  </a:cubicBezTo>
                  <a:cubicBezTo>
                    <a:pt x="47434" y="36003"/>
                    <a:pt x="48335" y="35335"/>
                    <a:pt x="49135" y="34602"/>
                  </a:cubicBezTo>
                  <a:cubicBezTo>
                    <a:pt x="50003" y="33834"/>
                    <a:pt x="50870" y="33067"/>
                    <a:pt x="51604" y="32133"/>
                  </a:cubicBezTo>
                  <a:cubicBezTo>
                    <a:pt x="51804" y="31866"/>
                    <a:pt x="52037" y="31599"/>
                    <a:pt x="52137" y="31132"/>
                  </a:cubicBezTo>
                  <a:lnTo>
                    <a:pt x="52137" y="31132"/>
                  </a:lnTo>
                  <a:cubicBezTo>
                    <a:pt x="51170" y="32066"/>
                    <a:pt x="50269" y="32967"/>
                    <a:pt x="49335" y="33801"/>
                  </a:cubicBezTo>
                  <a:cubicBezTo>
                    <a:pt x="48401" y="34668"/>
                    <a:pt x="47467" y="35502"/>
                    <a:pt x="46333" y="36169"/>
                  </a:cubicBezTo>
                  <a:cubicBezTo>
                    <a:pt x="46567" y="35669"/>
                    <a:pt x="46800" y="35202"/>
                    <a:pt x="47000" y="34702"/>
                  </a:cubicBezTo>
                  <a:cubicBezTo>
                    <a:pt x="47167" y="34335"/>
                    <a:pt x="47367" y="34034"/>
                    <a:pt x="47734" y="33801"/>
                  </a:cubicBezTo>
                  <a:cubicBezTo>
                    <a:pt x="48668" y="33100"/>
                    <a:pt x="49402" y="32200"/>
                    <a:pt x="50103" y="31299"/>
                  </a:cubicBezTo>
                  <a:cubicBezTo>
                    <a:pt x="50636" y="30632"/>
                    <a:pt x="51137" y="29998"/>
                    <a:pt x="51437" y="29231"/>
                  </a:cubicBezTo>
                  <a:cubicBezTo>
                    <a:pt x="51737" y="29198"/>
                    <a:pt x="52037" y="29164"/>
                    <a:pt x="52338" y="29131"/>
                  </a:cubicBezTo>
                  <a:close/>
                  <a:moveTo>
                    <a:pt x="24951" y="50980"/>
                  </a:moveTo>
                  <a:cubicBezTo>
                    <a:pt x="25618" y="51480"/>
                    <a:pt x="26052" y="52081"/>
                    <a:pt x="26319" y="52915"/>
                  </a:cubicBezTo>
                  <a:cubicBezTo>
                    <a:pt x="26186" y="53015"/>
                    <a:pt x="26085" y="53148"/>
                    <a:pt x="25985" y="53248"/>
                  </a:cubicBezTo>
                  <a:cubicBezTo>
                    <a:pt x="25819" y="52881"/>
                    <a:pt x="25685" y="52481"/>
                    <a:pt x="25452" y="52181"/>
                  </a:cubicBezTo>
                  <a:cubicBezTo>
                    <a:pt x="25218" y="51847"/>
                    <a:pt x="24885" y="51647"/>
                    <a:pt x="24551" y="51347"/>
                  </a:cubicBezTo>
                  <a:cubicBezTo>
                    <a:pt x="24718" y="51180"/>
                    <a:pt x="24818" y="51080"/>
                    <a:pt x="24951" y="50980"/>
                  </a:cubicBezTo>
                  <a:close/>
                  <a:moveTo>
                    <a:pt x="31723" y="51814"/>
                  </a:moveTo>
                  <a:lnTo>
                    <a:pt x="31723" y="51814"/>
                  </a:lnTo>
                  <a:cubicBezTo>
                    <a:pt x="31389" y="52014"/>
                    <a:pt x="31189" y="52281"/>
                    <a:pt x="30722" y="52281"/>
                  </a:cubicBezTo>
                  <a:cubicBezTo>
                    <a:pt x="30678" y="52278"/>
                    <a:pt x="30634" y="52277"/>
                    <a:pt x="30591" y="52277"/>
                  </a:cubicBezTo>
                  <a:cubicBezTo>
                    <a:pt x="30034" y="52277"/>
                    <a:pt x="29475" y="52470"/>
                    <a:pt x="28887" y="52748"/>
                  </a:cubicBezTo>
                  <a:cubicBezTo>
                    <a:pt x="28988" y="52815"/>
                    <a:pt x="29084" y="52837"/>
                    <a:pt x="29177" y="52837"/>
                  </a:cubicBezTo>
                  <a:cubicBezTo>
                    <a:pt x="29362" y="52837"/>
                    <a:pt x="29532" y="52748"/>
                    <a:pt x="29688" y="52748"/>
                  </a:cubicBezTo>
                  <a:cubicBezTo>
                    <a:pt x="29955" y="52748"/>
                    <a:pt x="30222" y="52681"/>
                    <a:pt x="30555" y="52648"/>
                  </a:cubicBezTo>
                  <a:lnTo>
                    <a:pt x="30555" y="52648"/>
                  </a:lnTo>
                  <a:cubicBezTo>
                    <a:pt x="30355" y="52915"/>
                    <a:pt x="30255" y="53115"/>
                    <a:pt x="29988" y="53148"/>
                  </a:cubicBezTo>
                  <a:cubicBezTo>
                    <a:pt x="29221" y="53215"/>
                    <a:pt x="28521" y="53448"/>
                    <a:pt x="27820" y="53749"/>
                  </a:cubicBezTo>
                  <a:cubicBezTo>
                    <a:pt x="27753" y="53782"/>
                    <a:pt x="27687" y="53782"/>
                    <a:pt x="27520" y="53815"/>
                  </a:cubicBezTo>
                  <a:cubicBezTo>
                    <a:pt x="28087" y="53148"/>
                    <a:pt x="28521" y="52514"/>
                    <a:pt x="29188" y="52114"/>
                  </a:cubicBezTo>
                  <a:cubicBezTo>
                    <a:pt x="29455" y="51947"/>
                    <a:pt x="29821" y="51914"/>
                    <a:pt x="30155" y="51914"/>
                  </a:cubicBezTo>
                  <a:cubicBezTo>
                    <a:pt x="30689" y="51847"/>
                    <a:pt x="31189" y="51847"/>
                    <a:pt x="31723" y="51814"/>
                  </a:cubicBezTo>
                  <a:close/>
                  <a:moveTo>
                    <a:pt x="29521" y="53715"/>
                  </a:moveTo>
                  <a:cubicBezTo>
                    <a:pt x="29555" y="53749"/>
                    <a:pt x="29555" y="53815"/>
                    <a:pt x="29588" y="53849"/>
                  </a:cubicBezTo>
                  <a:cubicBezTo>
                    <a:pt x="29188" y="54115"/>
                    <a:pt x="28687" y="54015"/>
                    <a:pt x="28254" y="54182"/>
                  </a:cubicBezTo>
                  <a:cubicBezTo>
                    <a:pt x="27820" y="54349"/>
                    <a:pt x="27386" y="54449"/>
                    <a:pt x="26886" y="54516"/>
                  </a:cubicBezTo>
                  <a:cubicBezTo>
                    <a:pt x="26986" y="54416"/>
                    <a:pt x="27120" y="54316"/>
                    <a:pt x="27220" y="54216"/>
                  </a:cubicBezTo>
                  <a:cubicBezTo>
                    <a:pt x="27253" y="54182"/>
                    <a:pt x="27320" y="54182"/>
                    <a:pt x="27386" y="54182"/>
                  </a:cubicBezTo>
                  <a:lnTo>
                    <a:pt x="29521" y="53715"/>
                  </a:lnTo>
                  <a:close/>
                  <a:moveTo>
                    <a:pt x="35926" y="48245"/>
                  </a:moveTo>
                  <a:cubicBezTo>
                    <a:pt x="36326" y="48278"/>
                    <a:pt x="36760" y="48311"/>
                    <a:pt x="37160" y="48378"/>
                  </a:cubicBezTo>
                  <a:cubicBezTo>
                    <a:pt x="37460" y="48411"/>
                    <a:pt x="37694" y="48578"/>
                    <a:pt x="37794" y="48878"/>
                  </a:cubicBezTo>
                  <a:cubicBezTo>
                    <a:pt x="37861" y="49045"/>
                    <a:pt x="37994" y="49179"/>
                    <a:pt x="38061" y="49345"/>
                  </a:cubicBezTo>
                  <a:cubicBezTo>
                    <a:pt x="38127" y="49479"/>
                    <a:pt x="38161" y="49612"/>
                    <a:pt x="38161" y="49746"/>
                  </a:cubicBezTo>
                  <a:cubicBezTo>
                    <a:pt x="38227" y="50446"/>
                    <a:pt x="38594" y="51047"/>
                    <a:pt x="39061" y="51547"/>
                  </a:cubicBezTo>
                  <a:cubicBezTo>
                    <a:pt x="39095" y="51580"/>
                    <a:pt x="39161" y="51580"/>
                    <a:pt x="39195" y="51580"/>
                  </a:cubicBezTo>
                  <a:cubicBezTo>
                    <a:pt x="39362" y="51414"/>
                    <a:pt x="39495" y="51280"/>
                    <a:pt x="39729" y="51080"/>
                  </a:cubicBezTo>
                  <a:cubicBezTo>
                    <a:pt x="39829" y="51313"/>
                    <a:pt x="39862" y="51447"/>
                    <a:pt x="39895" y="51580"/>
                  </a:cubicBezTo>
                  <a:cubicBezTo>
                    <a:pt x="40162" y="52548"/>
                    <a:pt x="40429" y="53548"/>
                    <a:pt x="40696" y="54549"/>
                  </a:cubicBezTo>
                  <a:cubicBezTo>
                    <a:pt x="40763" y="54716"/>
                    <a:pt x="40829" y="54849"/>
                    <a:pt x="40963" y="54983"/>
                  </a:cubicBezTo>
                  <a:cubicBezTo>
                    <a:pt x="41029" y="53582"/>
                    <a:pt x="40462" y="52314"/>
                    <a:pt x="40062" y="50980"/>
                  </a:cubicBezTo>
                  <a:cubicBezTo>
                    <a:pt x="40229" y="50980"/>
                    <a:pt x="40362" y="50980"/>
                    <a:pt x="40496" y="51013"/>
                  </a:cubicBezTo>
                  <a:cubicBezTo>
                    <a:pt x="40729" y="51047"/>
                    <a:pt x="40863" y="51147"/>
                    <a:pt x="40929" y="51414"/>
                  </a:cubicBezTo>
                  <a:cubicBezTo>
                    <a:pt x="41029" y="51947"/>
                    <a:pt x="41196" y="52448"/>
                    <a:pt x="41363" y="52981"/>
                  </a:cubicBezTo>
                  <a:cubicBezTo>
                    <a:pt x="41396" y="53081"/>
                    <a:pt x="41463" y="53181"/>
                    <a:pt x="41530" y="53315"/>
                  </a:cubicBezTo>
                  <a:cubicBezTo>
                    <a:pt x="41630" y="52948"/>
                    <a:pt x="41630" y="52948"/>
                    <a:pt x="41430" y="52348"/>
                  </a:cubicBezTo>
                  <a:cubicBezTo>
                    <a:pt x="41330" y="52014"/>
                    <a:pt x="41230" y="51714"/>
                    <a:pt x="41096" y="51347"/>
                  </a:cubicBezTo>
                  <a:lnTo>
                    <a:pt x="41096" y="51347"/>
                  </a:lnTo>
                  <a:cubicBezTo>
                    <a:pt x="41663" y="51514"/>
                    <a:pt x="41997" y="51814"/>
                    <a:pt x="42130" y="52381"/>
                  </a:cubicBezTo>
                  <a:cubicBezTo>
                    <a:pt x="42230" y="52848"/>
                    <a:pt x="42397" y="53282"/>
                    <a:pt x="42531" y="53715"/>
                  </a:cubicBezTo>
                  <a:cubicBezTo>
                    <a:pt x="42564" y="53882"/>
                    <a:pt x="42664" y="54015"/>
                    <a:pt x="42797" y="54249"/>
                  </a:cubicBezTo>
                  <a:cubicBezTo>
                    <a:pt x="42998" y="53749"/>
                    <a:pt x="42797" y="53382"/>
                    <a:pt x="42731" y="53048"/>
                  </a:cubicBezTo>
                  <a:cubicBezTo>
                    <a:pt x="42631" y="52648"/>
                    <a:pt x="42464" y="52314"/>
                    <a:pt x="42330" y="51914"/>
                  </a:cubicBezTo>
                  <a:lnTo>
                    <a:pt x="43064" y="51914"/>
                  </a:lnTo>
                  <a:cubicBezTo>
                    <a:pt x="43364" y="52748"/>
                    <a:pt x="43498" y="53648"/>
                    <a:pt x="43898" y="54449"/>
                  </a:cubicBezTo>
                  <a:cubicBezTo>
                    <a:pt x="44065" y="53982"/>
                    <a:pt x="43932" y="53548"/>
                    <a:pt x="43831" y="53148"/>
                  </a:cubicBezTo>
                  <a:cubicBezTo>
                    <a:pt x="43698" y="52714"/>
                    <a:pt x="43531" y="52281"/>
                    <a:pt x="43364" y="51814"/>
                  </a:cubicBezTo>
                  <a:cubicBezTo>
                    <a:pt x="43598" y="51714"/>
                    <a:pt x="43831" y="51647"/>
                    <a:pt x="44065" y="51580"/>
                  </a:cubicBezTo>
                  <a:cubicBezTo>
                    <a:pt x="44532" y="52381"/>
                    <a:pt x="44699" y="53282"/>
                    <a:pt x="45166" y="54015"/>
                  </a:cubicBezTo>
                  <a:lnTo>
                    <a:pt x="45299" y="53982"/>
                  </a:lnTo>
                  <a:cubicBezTo>
                    <a:pt x="45299" y="53849"/>
                    <a:pt x="45333" y="53715"/>
                    <a:pt x="45266" y="53615"/>
                  </a:cubicBezTo>
                  <a:cubicBezTo>
                    <a:pt x="45032" y="53048"/>
                    <a:pt x="44799" y="52481"/>
                    <a:pt x="44565" y="51914"/>
                  </a:cubicBezTo>
                  <a:cubicBezTo>
                    <a:pt x="44465" y="51747"/>
                    <a:pt x="44365" y="51614"/>
                    <a:pt x="44265" y="51380"/>
                  </a:cubicBezTo>
                  <a:cubicBezTo>
                    <a:pt x="44499" y="51347"/>
                    <a:pt x="44632" y="51347"/>
                    <a:pt x="44832" y="51313"/>
                  </a:cubicBezTo>
                  <a:cubicBezTo>
                    <a:pt x="44866" y="51447"/>
                    <a:pt x="44932" y="51547"/>
                    <a:pt x="44999" y="51680"/>
                  </a:cubicBezTo>
                  <a:cubicBezTo>
                    <a:pt x="45232" y="52381"/>
                    <a:pt x="45599" y="53048"/>
                    <a:pt x="45733" y="53815"/>
                  </a:cubicBezTo>
                  <a:cubicBezTo>
                    <a:pt x="45766" y="54149"/>
                    <a:pt x="45733" y="54416"/>
                    <a:pt x="45499" y="54683"/>
                  </a:cubicBezTo>
                  <a:cubicBezTo>
                    <a:pt x="44999" y="55350"/>
                    <a:pt x="44298" y="55617"/>
                    <a:pt x="43498" y="55617"/>
                  </a:cubicBezTo>
                  <a:cubicBezTo>
                    <a:pt x="43431" y="55316"/>
                    <a:pt x="43331" y="55083"/>
                    <a:pt x="43264" y="54816"/>
                  </a:cubicBezTo>
                  <a:cubicBezTo>
                    <a:pt x="43231" y="54849"/>
                    <a:pt x="43198" y="54849"/>
                    <a:pt x="43164" y="54849"/>
                  </a:cubicBezTo>
                  <a:lnTo>
                    <a:pt x="43164" y="55583"/>
                  </a:lnTo>
                  <a:cubicBezTo>
                    <a:pt x="42964" y="55550"/>
                    <a:pt x="42764" y="55483"/>
                    <a:pt x="42564" y="55483"/>
                  </a:cubicBezTo>
                  <a:cubicBezTo>
                    <a:pt x="42525" y="55480"/>
                    <a:pt x="42488" y="55478"/>
                    <a:pt x="42454" y="55478"/>
                  </a:cubicBezTo>
                  <a:cubicBezTo>
                    <a:pt x="42133" y="55478"/>
                    <a:pt x="41997" y="55622"/>
                    <a:pt x="41997" y="55983"/>
                  </a:cubicBezTo>
                  <a:cubicBezTo>
                    <a:pt x="41997" y="56017"/>
                    <a:pt x="42030" y="56017"/>
                    <a:pt x="42030" y="56050"/>
                  </a:cubicBezTo>
                  <a:cubicBezTo>
                    <a:pt x="42030" y="56602"/>
                    <a:pt x="41841" y="56877"/>
                    <a:pt x="41474" y="56877"/>
                  </a:cubicBezTo>
                  <a:cubicBezTo>
                    <a:pt x="41330" y="56877"/>
                    <a:pt x="41160" y="56835"/>
                    <a:pt x="40963" y="56751"/>
                  </a:cubicBezTo>
                  <a:cubicBezTo>
                    <a:pt x="40796" y="56684"/>
                    <a:pt x="40596" y="56651"/>
                    <a:pt x="40396" y="56617"/>
                  </a:cubicBezTo>
                  <a:cubicBezTo>
                    <a:pt x="40496" y="55717"/>
                    <a:pt x="40196" y="54849"/>
                    <a:pt x="39995" y="53949"/>
                  </a:cubicBezTo>
                  <a:cubicBezTo>
                    <a:pt x="39829" y="53382"/>
                    <a:pt x="39628" y="52781"/>
                    <a:pt x="39428" y="52181"/>
                  </a:cubicBezTo>
                  <a:cubicBezTo>
                    <a:pt x="39428" y="52181"/>
                    <a:pt x="39362" y="52181"/>
                    <a:pt x="39262" y="52114"/>
                  </a:cubicBezTo>
                  <a:lnTo>
                    <a:pt x="39262" y="52114"/>
                  </a:lnTo>
                  <a:cubicBezTo>
                    <a:pt x="39328" y="52381"/>
                    <a:pt x="39328" y="52614"/>
                    <a:pt x="39395" y="52815"/>
                  </a:cubicBezTo>
                  <a:cubicBezTo>
                    <a:pt x="39662" y="54082"/>
                    <a:pt x="39929" y="55316"/>
                    <a:pt x="40229" y="56551"/>
                  </a:cubicBezTo>
                  <a:cubicBezTo>
                    <a:pt x="40262" y="56751"/>
                    <a:pt x="40262" y="56884"/>
                    <a:pt x="40162" y="57084"/>
                  </a:cubicBezTo>
                  <a:cubicBezTo>
                    <a:pt x="40029" y="57284"/>
                    <a:pt x="39995" y="57518"/>
                    <a:pt x="39929" y="57718"/>
                  </a:cubicBezTo>
                  <a:cubicBezTo>
                    <a:pt x="39895" y="57851"/>
                    <a:pt x="39862" y="57985"/>
                    <a:pt x="39795" y="58118"/>
                  </a:cubicBezTo>
                  <a:cubicBezTo>
                    <a:pt x="39695" y="57751"/>
                    <a:pt x="39762" y="57351"/>
                    <a:pt x="39495" y="56951"/>
                  </a:cubicBezTo>
                  <a:cubicBezTo>
                    <a:pt x="39328" y="57451"/>
                    <a:pt x="39395" y="57851"/>
                    <a:pt x="39495" y="58318"/>
                  </a:cubicBezTo>
                  <a:cubicBezTo>
                    <a:pt x="39061" y="58318"/>
                    <a:pt x="38694" y="58185"/>
                    <a:pt x="38394" y="57918"/>
                  </a:cubicBezTo>
                  <a:cubicBezTo>
                    <a:pt x="37927" y="57485"/>
                    <a:pt x="37694" y="56951"/>
                    <a:pt x="37660" y="56317"/>
                  </a:cubicBezTo>
                  <a:cubicBezTo>
                    <a:pt x="37627" y="55683"/>
                    <a:pt x="37527" y="55483"/>
                    <a:pt x="36927" y="55283"/>
                  </a:cubicBezTo>
                  <a:cubicBezTo>
                    <a:pt x="36259" y="55016"/>
                    <a:pt x="35959" y="54482"/>
                    <a:pt x="36093" y="53782"/>
                  </a:cubicBezTo>
                  <a:cubicBezTo>
                    <a:pt x="36159" y="53515"/>
                    <a:pt x="36226" y="53282"/>
                    <a:pt x="36293" y="53048"/>
                  </a:cubicBezTo>
                  <a:cubicBezTo>
                    <a:pt x="36426" y="52514"/>
                    <a:pt x="36359" y="51981"/>
                    <a:pt x="36159" y="51447"/>
                  </a:cubicBezTo>
                  <a:cubicBezTo>
                    <a:pt x="36059" y="51213"/>
                    <a:pt x="35859" y="51013"/>
                    <a:pt x="35592" y="50913"/>
                  </a:cubicBezTo>
                  <a:cubicBezTo>
                    <a:pt x="35529" y="50897"/>
                    <a:pt x="35468" y="50889"/>
                    <a:pt x="35411" y="50889"/>
                  </a:cubicBezTo>
                  <a:cubicBezTo>
                    <a:pt x="35224" y="50889"/>
                    <a:pt x="35076" y="50976"/>
                    <a:pt x="35025" y="51180"/>
                  </a:cubicBezTo>
                  <a:cubicBezTo>
                    <a:pt x="34958" y="51380"/>
                    <a:pt x="34792" y="51447"/>
                    <a:pt x="34658" y="51547"/>
                  </a:cubicBezTo>
                  <a:cubicBezTo>
                    <a:pt x="33324" y="52414"/>
                    <a:pt x="31990" y="53282"/>
                    <a:pt x="30655" y="54182"/>
                  </a:cubicBezTo>
                  <a:cubicBezTo>
                    <a:pt x="30288" y="54416"/>
                    <a:pt x="29922" y="54716"/>
                    <a:pt x="29455" y="55049"/>
                  </a:cubicBezTo>
                  <a:cubicBezTo>
                    <a:pt x="29555" y="54816"/>
                    <a:pt x="29555" y="54716"/>
                    <a:pt x="29621" y="54616"/>
                  </a:cubicBezTo>
                  <a:cubicBezTo>
                    <a:pt x="30088" y="53882"/>
                    <a:pt x="30589" y="53248"/>
                    <a:pt x="31222" y="52681"/>
                  </a:cubicBezTo>
                  <a:cubicBezTo>
                    <a:pt x="31256" y="52648"/>
                    <a:pt x="31323" y="52581"/>
                    <a:pt x="31356" y="52548"/>
                  </a:cubicBezTo>
                  <a:cubicBezTo>
                    <a:pt x="31856" y="52481"/>
                    <a:pt x="32223" y="52081"/>
                    <a:pt x="32657" y="51914"/>
                  </a:cubicBezTo>
                  <a:cubicBezTo>
                    <a:pt x="33324" y="51614"/>
                    <a:pt x="33624" y="51080"/>
                    <a:pt x="33858" y="50446"/>
                  </a:cubicBezTo>
                  <a:cubicBezTo>
                    <a:pt x="33958" y="50079"/>
                    <a:pt x="34125" y="49746"/>
                    <a:pt x="34258" y="49412"/>
                  </a:cubicBezTo>
                  <a:cubicBezTo>
                    <a:pt x="34325" y="49312"/>
                    <a:pt x="34425" y="49245"/>
                    <a:pt x="34491" y="49179"/>
                  </a:cubicBezTo>
                  <a:cubicBezTo>
                    <a:pt x="34692" y="49212"/>
                    <a:pt x="34892" y="49245"/>
                    <a:pt x="35192" y="49279"/>
                  </a:cubicBezTo>
                  <a:cubicBezTo>
                    <a:pt x="35025" y="49079"/>
                    <a:pt x="34892" y="48978"/>
                    <a:pt x="34758" y="48812"/>
                  </a:cubicBezTo>
                  <a:cubicBezTo>
                    <a:pt x="34925" y="48678"/>
                    <a:pt x="35092" y="48578"/>
                    <a:pt x="35259" y="48478"/>
                  </a:cubicBezTo>
                  <a:cubicBezTo>
                    <a:pt x="35692" y="48678"/>
                    <a:pt x="35859" y="49145"/>
                    <a:pt x="36393" y="49312"/>
                  </a:cubicBezTo>
                  <a:cubicBezTo>
                    <a:pt x="36226" y="48845"/>
                    <a:pt x="35892" y="48645"/>
                    <a:pt x="35626" y="48345"/>
                  </a:cubicBezTo>
                  <a:cubicBezTo>
                    <a:pt x="35759" y="48311"/>
                    <a:pt x="35826" y="48245"/>
                    <a:pt x="35926" y="48245"/>
                  </a:cubicBezTo>
                  <a:close/>
                  <a:moveTo>
                    <a:pt x="24251" y="51547"/>
                  </a:moveTo>
                  <a:cubicBezTo>
                    <a:pt x="24518" y="51814"/>
                    <a:pt x="24751" y="51981"/>
                    <a:pt x="24918" y="52214"/>
                  </a:cubicBezTo>
                  <a:cubicBezTo>
                    <a:pt x="25118" y="52414"/>
                    <a:pt x="25285" y="52648"/>
                    <a:pt x="25352" y="52915"/>
                  </a:cubicBezTo>
                  <a:cubicBezTo>
                    <a:pt x="25518" y="53448"/>
                    <a:pt x="25485" y="53949"/>
                    <a:pt x="25085" y="54416"/>
                  </a:cubicBezTo>
                  <a:cubicBezTo>
                    <a:pt x="24117" y="55617"/>
                    <a:pt x="23283" y="56951"/>
                    <a:pt x="22516" y="58318"/>
                  </a:cubicBezTo>
                  <a:cubicBezTo>
                    <a:pt x="22516" y="58352"/>
                    <a:pt x="22450" y="58419"/>
                    <a:pt x="22383" y="58519"/>
                  </a:cubicBezTo>
                  <a:cubicBezTo>
                    <a:pt x="22383" y="58352"/>
                    <a:pt x="22383" y="58252"/>
                    <a:pt x="22416" y="58152"/>
                  </a:cubicBezTo>
                  <a:cubicBezTo>
                    <a:pt x="22816" y="56751"/>
                    <a:pt x="23050" y="55350"/>
                    <a:pt x="23283" y="53915"/>
                  </a:cubicBezTo>
                  <a:cubicBezTo>
                    <a:pt x="23384" y="53348"/>
                    <a:pt x="23617" y="52781"/>
                    <a:pt x="23817" y="52214"/>
                  </a:cubicBezTo>
                  <a:cubicBezTo>
                    <a:pt x="23917" y="51981"/>
                    <a:pt x="24084" y="51780"/>
                    <a:pt x="24251" y="51547"/>
                  </a:cubicBezTo>
                  <a:close/>
                  <a:moveTo>
                    <a:pt x="22016" y="50546"/>
                  </a:moveTo>
                  <a:cubicBezTo>
                    <a:pt x="22216" y="50580"/>
                    <a:pt x="22349" y="50746"/>
                    <a:pt x="22383" y="50846"/>
                  </a:cubicBezTo>
                  <a:cubicBezTo>
                    <a:pt x="22249" y="51180"/>
                    <a:pt x="22116" y="51447"/>
                    <a:pt x="22049" y="51714"/>
                  </a:cubicBezTo>
                  <a:cubicBezTo>
                    <a:pt x="21716" y="53015"/>
                    <a:pt x="21415" y="54282"/>
                    <a:pt x="21115" y="55583"/>
                  </a:cubicBezTo>
                  <a:cubicBezTo>
                    <a:pt x="20915" y="56551"/>
                    <a:pt x="20815" y="57551"/>
                    <a:pt x="20648" y="58519"/>
                  </a:cubicBezTo>
                  <a:cubicBezTo>
                    <a:pt x="20648" y="58552"/>
                    <a:pt x="20615" y="58619"/>
                    <a:pt x="20615" y="58652"/>
                  </a:cubicBezTo>
                  <a:cubicBezTo>
                    <a:pt x="20548" y="55850"/>
                    <a:pt x="21282" y="53215"/>
                    <a:pt x="22016" y="50546"/>
                  </a:cubicBezTo>
                  <a:close/>
                  <a:moveTo>
                    <a:pt x="29188" y="54582"/>
                  </a:moveTo>
                  <a:cubicBezTo>
                    <a:pt x="29054" y="54816"/>
                    <a:pt x="28921" y="55049"/>
                    <a:pt x="28787" y="55250"/>
                  </a:cubicBezTo>
                  <a:cubicBezTo>
                    <a:pt x="28054" y="56150"/>
                    <a:pt x="27353" y="57084"/>
                    <a:pt x="26586" y="57985"/>
                  </a:cubicBezTo>
                  <a:cubicBezTo>
                    <a:pt x="25018" y="59753"/>
                    <a:pt x="23584" y="61654"/>
                    <a:pt x="22416" y="63722"/>
                  </a:cubicBezTo>
                  <a:cubicBezTo>
                    <a:pt x="22383" y="63789"/>
                    <a:pt x="22316" y="63889"/>
                    <a:pt x="22249" y="63956"/>
                  </a:cubicBezTo>
                  <a:cubicBezTo>
                    <a:pt x="22149" y="63556"/>
                    <a:pt x="22183" y="63222"/>
                    <a:pt x="22316" y="62822"/>
                  </a:cubicBezTo>
                  <a:cubicBezTo>
                    <a:pt x="22716" y="61854"/>
                    <a:pt x="23083" y="60820"/>
                    <a:pt x="23484" y="59853"/>
                  </a:cubicBezTo>
                  <a:cubicBezTo>
                    <a:pt x="23650" y="59419"/>
                    <a:pt x="23851" y="58986"/>
                    <a:pt x="24084" y="58585"/>
                  </a:cubicBezTo>
                  <a:cubicBezTo>
                    <a:pt x="24518" y="57785"/>
                    <a:pt x="25018" y="56984"/>
                    <a:pt x="25485" y="56184"/>
                  </a:cubicBezTo>
                  <a:cubicBezTo>
                    <a:pt x="25719" y="55783"/>
                    <a:pt x="26052" y="55483"/>
                    <a:pt x="26519" y="55283"/>
                  </a:cubicBezTo>
                  <a:cubicBezTo>
                    <a:pt x="27353" y="54916"/>
                    <a:pt x="28220" y="54716"/>
                    <a:pt x="29188" y="54582"/>
                  </a:cubicBezTo>
                  <a:close/>
                  <a:moveTo>
                    <a:pt x="15178" y="47878"/>
                  </a:moveTo>
                  <a:cubicBezTo>
                    <a:pt x="15811" y="48044"/>
                    <a:pt x="16445" y="48178"/>
                    <a:pt x="17046" y="48345"/>
                  </a:cubicBezTo>
                  <a:cubicBezTo>
                    <a:pt x="17846" y="48578"/>
                    <a:pt x="18480" y="49112"/>
                    <a:pt x="19114" y="49646"/>
                  </a:cubicBezTo>
                  <a:cubicBezTo>
                    <a:pt x="19214" y="49746"/>
                    <a:pt x="19281" y="49912"/>
                    <a:pt x="19281" y="50046"/>
                  </a:cubicBezTo>
                  <a:cubicBezTo>
                    <a:pt x="19347" y="50713"/>
                    <a:pt x="19414" y="51380"/>
                    <a:pt x="19481" y="52047"/>
                  </a:cubicBezTo>
                  <a:cubicBezTo>
                    <a:pt x="19481" y="52214"/>
                    <a:pt x="19481" y="52414"/>
                    <a:pt x="19447" y="52548"/>
                  </a:cubicBezTo>
                  <a:cubicBezTo>
                    <a:pt x="19014" y="54015"/>
                    <a:pt x="18914" y="55516"/>
                    <a:pt x="18680" y="57018"/>
                  </a:cubicBezTo>
                  <a:cubicBezTo>
                    <a:pt x="18513" y="58218"/>
                    <a:pt x="18347" y="59453"/>
                    <a:pt x="18213" y="60653"/>
                  </a:cubicBezTo>
                  <a:cubicBezTo>
                    <a:pt x="18113" y="61888"/>
                    <a:pt x="18080" y="63122"/>
                    <a:pt x="18046" y="64323"/>
                  </a:cubicBezTo>
                  <a:cubicBezTo>
                    <a:pt x="18013" y="65424"/>
                    <a:pt x="18080" y="66524"/>
                    <a:pt x="18247" y="67625"/>
                  </a:cubicBezTo>
                  <a:cubicBezTo>
                    <a:pt x="17980" y="67325"/>
                    <a:pt x="17679" y="67025"/>
                    <a:pt x="17413" y="66691"/>
                  </a:cubicBezTo>
                  <a:cubicBezTo>
                    <a:pt x="17079" y="66324"/>
                    <a:pt x="16712" y="65924"/>
                    <a:pt x="16412" y="65524"/>
                  </a:cubicBezTo>
                  <a:cubicBezTo>
                    <a:pt x="16178" y="65223"/>
                    <a:pt x="15978" y="64890"/>
                    <a:pt x="15811" y="64590"/>
                  </a:cubicBezTo>
                  <a:cubicBezTo>
                    <a:pt x="15445" y="63989"/>
                    <a:pt x="15111" y="63355"/>
                    <a:pt x="14777" y="62755"/>
                  </a:cubicBezTo>
                  <a:cubicBezTo>
                    <a:pt x="14711" y="62655"/>
                    <a:pt x="14644" y="62555"/>
                    <a:pt x="14611" y="62488"/>
                  </a:cubicBezTo>
                  <a:cubicBezTo>
                    <a:pt x="14210" y="61354"/>
                    <a:pt x="13843" y="60253"/>
                    <a:pt x="13677" y="59052"/>
                  </a:cubicBezTo>
                  <a:cubicBezTo>
                    <a:pt x="13476" y="57551"/>
                    <a:pt x="13176" y="56084"/>
                    <a:pt x="12943" y="54582"/>
                  </a:cubicBezTo>
                  <a:cubicBezTo>
                    <a:pt x="12843" y="54049"/>
                    <a:pt x="12743" y="53482"/>
                    <a:pt x="12809" y="52948"/>
                  </a:cubicBezTo>
                  <a:cubicBezTo>
                    <a:pt x="12976" y="51814"/>
                    <a:pt x="13543" y="50947"/>
                    <a:pt x="14644" y="50480"/>
                  </a:cubicBezTo>
                  <a:cubicBezTo>
                    <a:pt x="14877" y="50379"/>
                    <a:pt x="15111" y="50279"/>
                    <a:pt x="15344" y="50113"/>
                  </a:cubicBezTo>
                  <a:cubicBezTo>
                    <a:pt x="15745" y="49812"/>
                    <a:pt x="15811" y="49546"/>
                    <a:pt x="15611" y="49079"/>
                  </a:cubicBezTo>
                  <a:cubicBezTo>
                    <a:pt x="15611" y="49045"/>
                    <a:pt x="15545" y="48978"/>
                    <a:pt x="15545" y="48945"/>
                  </a:cubicBezTo>
                  <a:cubicBezTo>
                    <a:pt x="15578" y="48778"/>
                    <a:pt x="15645" y="48545"/>
                    <a:pt x="15478" y="48445"/>
                  </a:cubicBezTo>
                  <a:cubicBezTo>
                    <a:pt x="15344" y="48345"/>
                    <a:pt x="15178" y="48345"/>
                    <a:pt x="14978" y="48278"/>
                  </a:cubicBezTo>
                  <a:cubicBezTo>
                    <a:pt x="15044" y="48145"/>
                    <a:pt x="15111" y="48011"/>
                    <a:pt x="15178" y="47878"/>
                  </a:cubicBezTo>
                  <a:close/>
                  <a:moveTo>
                    <a:pt x="35338" y="51365"/>
                  </a:moveTo>
                  <a:cubicBezTo>
                    <a:pt x="35497" y="51365"/>
                    <a:pt x="35612" y="51501"/>
                    <a:pt x="35692" y="51780"/>
                  </a:cubicBezTo>
                  <a:cubicBezTo>
                    <a:pt x="35759" y="52081"/>
                    <a:pt x="35726" y="52314"/>
                    <a:pt x="35459" y="52481"/>
                  </a:cubicBezTo>
                  <a:cubicBezTo>
                    <a:pt x="34758" y="53048"/>
                    <a:pt x="34091" y="53582"/>
                    <a:pt x="33357" y="54115"/>
                  </a:cubicBezTo>
                  <a:cubicBezTo>
                    <a:pt x="31923" y="55150"/>
                    <a:pt x="30622" y="56284"/>
                    <a:pt x="29288" y="57418"/>
                  </a:cubicBezTo>
                  <a:cubicBezTo>
                    <a:pt x="28621" y="57952"/>
                    <a:pt x="27953" y="58452"/>
                    <a:pt x="27420" y="59086"/>
                  </a:cubicBezTo>
                  <a:cubicBezTo>
                    <a:pt x="27120" y="59453"/>
                    <a:pt x="26819" y="59820"/>
                    <a:pt x="26519" y="60186"/>
                  </a:cubicBezTo>
                  <a:cubicBezTo>
                    <a:pt x="26286" y="60420"/>
                    <a:pt x="26085" y="60687"/>
                    <a:pt x="25852" y="60954"/>
                  </a:cubicBezTo>
                  <a:cubicBezTo>
                    <a:pt x="25051" y="61921"/>
                    <a:pt x="24384" y="62922"/>
                    <a:pt x="23951" y="64123"/>
                  </a:cubicBezTo>
                  <a:cubicBezTo>
                    <a:pt x="23550" y="65223"/>
                    <a:pt x="23150" y="66291"/>
                    <a:pt x="22716" y="67358"/>
                  </a:cubicBezTo>
                  <a:cubicBezTo>
                    <a:pt x="22683" y="67492"/>
                    <a:pt x="22616" y="67558"/>
                    <a:pt x="22583" y="67659"/>
                  </a:cubicBezTo>
                  <a:lnTo>
                    <a:pt x="22450" y="67659"/>
                  </a:lnTo>
                  <a:cubicBezTo>
                    <a:pt x="22316" y="65824"/>
                    <a:pt x="22483" y="64123"/>
                    <a:pt x="23684" y="62488"/>
                  </a:cubicBezTo>
                  <a:lnTo>
                    <a:pt x="23684" y="62488"/>
                  </a:lnTo>
                  <a:cubicBezTo>
                    <a:pt x="23417" y="63322"/>
                    <a:pt x="22950" y="63989"/>
                    <a:pt x="22816" y="64856"/>
                  </a:cubicBezTo>
                  <a:cubicBezTo>
                    <a:pt x="23083" y="64723"/>
                    <a:pt x="23150" y="64556"/>
                    <a:pt x="23217" y="64356"/>
                  </a:cubicBezTo>
                  <a:cubicBezTo>
                    <a:pt x="23717" y="63155"/>
                    <a:pt x="24251" y="61954"/>
                    <a:pt x="24951" y="60854"/>
                  </a:cubicBezTo>
                  <a:cubicBezTo>
                    <a:pt x="25018" y="60754"/>
                    <a:pt x="25151" y="60653"/>
                    <a:pt x="24985" y="60520"/>
                  </a:cubicBezTo>
                  <a:cubicBezTo>
                    <a:pt x="24951" y="60487"/>
                    <a:pt x="25051" y="60320"/>
                    <a:pt x="25118" y="60220"/>
                  </a:cubicBezTo>
                  <a:cubicBezTo>
                    <a:pt x="25518" y="59719"/>
                    <a:pt x="25885" y="59252"/>
                    <a:pt x="26286" y="58752"/>
                  </a:cubicBezTo>
                  <a:cubicBezTo>
                    <a:pt x="27520" y="57284"/>
                    <a:pt x="28821" y="55883"/>
                    <a:pt x="30422" y="54783"/>
                  </a:cubicBezTo>
                  <a:cubicBezTo>
                    <a:pt x="31089" y="54316"/>
                    <a:pt x="31823" y="53882"/>
                    <a:pt x="32490" y="53382"/>
                  </a:cubicBezTo>
                  <a:cubicBezTo>
                    <a:pt x="33324" y="52781"/>
                    <a:pt x="34158" y="52181"/>
                    <a:pt x="34958" y="51547"/>
                  </a:cubicBezTo>
                  <a:cubicBezTo>
                    <a:pt x="35106" y="51426"/>
                    <a:pt x="35232" y="51365"/>
                    <a:pt x="35338" y="51365"/>
                  </a:cubicBezTo>
                  <a:close/>
                  <a:moveTo>
                    <a:pt x="8106" y="27730"/>
                  </a:moveTo>
                  <a:cubicBezTo>
                    <a:pt x="8139" y="27930"/>
                    <a:pt x="8139" y="27997"/>
                    <a:pt x="8139" y="28097"/>
                  </a:cubicBezTo>
                  <a:cubicBezTo>
                    <a:pt x="8073" y="29364"/>
                    <a:pt x="8440" y="30499"/>
                    <a:pt x="9007" y="31599"/>
                  </a:cubicBezTo>
                  <a:cubicBezTo>
                    <a:pt x="9107" y="31766"/>
                    <a:pt x="9173" y="31933"/>
                    <a:pt x="9173" y="32133"/>
                  </a:cubicBezTo>
                  <a:cubicBezTo>
                    <a:pt x="9340" y="33167"/>
                    <a:pt x="9440" y="34235"/>
                    <a:pt x="9607" y="35269"/>
                  </a:cubicBezTo>
                  <a:cubicBezTo>
                    <a:pt x="9740" y="36103"/>
                    <a:pt x="9941" y="36937"/>
                    <a:pt x="10107" y="37770"/>
                  </a:cubicBezTo>
                  <a:cubicBezTo>
                    <a:pt x="10141" y="37937"/>
                    <a:pt x="10174" y="38104"/>
                    <a:pt x="10107" y="38304"/>
                  </a:cubicBezTo>
                  <a:cubicBezTo>
                    <a:pt x="9607" y="37537"/>
                    <a:pt x="9073" y="36736"/>
                    <a:pt x="8573" y="35969"/>
                  </a:cubicBezTo>
                  <a:cubicBezTo>
                    <a:pt x="8540" y="35969"/>
                    <a:pt x="8506" y="36003"/>
                    <a:pt x="8473" y="36036"/>
                  </a:cubicBezTo>
                  <a:cubicBezTo>
                    <a:pt x="8473" y="36136"/>
                    <a:pt x="8506" y="36236"/>
                    <a:pt x="8540" y="36336"/>
                  </a:cubicBezTo>
                  <a:cubicBezTo>
                    <a:pt x="8940" y="37070"/>
                    <a:pt x="9374" y="37770"/>
                    <a:pt x="9774" y="38504"/>
                  </a:cubicBezTo>
                  <a:cubicBezTo>
                    <a:pt x="9841" y="38571"/>
                    <a:pt x="9874" y="38671"/>
                    <a:pt x="9941" y="38704"/>
                  </a:cubicBezTo>
                  <a:cubicBezTo>
                    <a:pt x="10441" y="38971"/>
                    <a:pt x="10408" y="39472"/>
                    <a:pt x="10474" y="39939"/>
                  </a:cubicBezTo>
                  <a:cubicBezTo>
                    <a:pt x="10608" y="41173"/>
                    <a:pt x="10741" y="42440"/>
                    <a:pt x="10875" y="43675"/>
                  </a:cubicBezTo>
                  <a:cubicBezTo>
                    <a:pt x="10941" y="44108"/>
                    <a:pt x="11008" y="44509"/>
                    <a:pt x="10975" y="44976"/>
                  </a:cubicBezTo>
                  <a:lnTo>
                    <a:pt x="9841" y="43174"/>
                  </a:lnTo>
                  <a:lnTo>
                    <a:pt x="9774" y="43174"/>
                  </a:lnTo>
                  <a:cubicBezTo>
                    <a:pt x="9807" y="43274"/>
                    <a:pt x="9807" y="43408"/>
                    <a:pt x="9874" y="43475"/>
                  </a:cubicBezTo>
                  <a:cubicBezTo>
                    <a:pt x="10174" y="44108"/>
                    <a:pt x="10474" y="44775"/>
                    <a:pt x="10975" y="45276"/>
                  </a:cubicBezTo>
                  <a:cubicBezTo>
                    <a:pt x="11075" y="45343"/>
                    <a:pt x="11108" y="45476"/>
                    <a:pt x="11108" y="45576"/>
                  </a:cubicBezTo>
                  <a:cubicBezTo>
                    <a:pt x="11342" y="46477"/>
                    <a:pt x="11542" y="47411"/>
                    <a:pt x="11742" y="48311"/>
                  </a:cubicBezTo>
                  <a:cubicBezTo>
                    <a:pt x="11775" y="48411"/>
                    <a:pt x="11775" y="48511"/>
                    <a:pt x="11709" y="48645"/>
                  </a:cubicBezTo>
                  <a:cubicBezTo>
                    <a:pt x="11642" y="48478"/>
                    <a:pt x="11542" y="48345"/>
                    <a:pt x="11475" y="48178"/>
                  </a:cubicBezTo>
                  <a:cubicBezTo>
                    <a:pt x="11008" y="47010"/>
                    <a:pt x="10574" y="45810"/>
                    <a:pt x="10041" y="44675"/>
                  </a:cubicBezTo>
                  <a:cubicBezTo>
                    <a:pt x="9073" y="42641"/>
                    <a:pt x="7839" y="40806"/>
                    <a:pt x="6271" y="39171"/>
                  </a:cubicBezTo>
                  <a:cubicBezTo>
                    <a:pt x="6171" y="39105"/>
                    <a:pt x="6105" y="39038"/>
                    <a:pt x="5938" y="39038"/>
                  </a:cubicBezTo>
                  <a:cubicBezTo>
                    <a:pt x="6271" y="39472"/>
                    <a:pt x="6605" y="39905"/>
                    <a:pt x="6938" y="40339"/>
                  </a:cubicBezTo>
                  <a:cubicBezTo>
                    <a:pt x="7772" y="41373"/>
                    <a:pt x="8573" y="42474"/>
                    <a:pt x="9207" y="43675"/>
                  </a:cubicBezTo>
                  <a:cubicBezTo>
                    <a:pt x="9740" y="44742"/>
                    <a:pt x="10274" y="45876"/>
                    <a:pt x="10741" y="47010"/>
                  </a:cubicBezTo>
                  <a:cubicBezTo>
                    <a:pt x="11108" y="47878"/>
                    <a:pt x="11342" y="48778"/>
                    <a:pt x="11942" y="49546"/>
                  </a:cubicBezTo>
                  <a:cubicBezTo>
                    <a:pt x="11942" y="49546"/>
                    <a:pt x="11942" y="49612"/>
                    <a:pt x="11942" y="49646"/>
                  </a:cubicBezTo>
                  <a:cubicBezTo>
                    <a:pt x="11608" y="49479"/>
                    <a:pt x="11608" y="49479"/>
                    <a:pt x="10908" y="48178"/>
                  </a:cubicBezTo>
                  <a:cubicBezTo>
                    <a:pt x="10641" y="47644"/>
                    <a:pt x="10408" y="47110"/>
                    <a:pt x="10074" y="46577"/>
                  </a:cubicBezTo>
                  <a:lnTo>
                    <a:pt x="10074" y="46577"/>
                  </a:lnTo>
                  <a:cubicBezTo>
                    <a:pt x="10074" y="46677"/>
                    <a:pt x="10074" y="46777"/>
                    <a:pt x="10107" y="46844"/>
                  </a:cubicBezTo>
                  <a:cubicBezTo>
                    <a:pt x="10341" y="47778"/>
                    <a:pt x="10708" y="48578"/>
                    <a:pt x="11208" y="49379"/>
                  </a:cubicBezTo>
                  <a:cubicBezTo>
                    <a:pt x="11342" y="49612"/>
                    <a:pt x="11542" y="49812"/>
                    <a:pt x="11742" y="49979"/>
                  </a:cubicBezTo>
                  <a:cubicBezTo>
                    <a:pt x="12009" y="50213"/>
                    <a:pt x="12075" y="50446"/>
                    <a:pt x="12042" y="50780"/>
                  </a:cubicBezTo>
                  <a:cubicBezTo>
                    <a:pt x="11975" y="51247"/>
                    <a:pt x="11975" y="51714"/>
                    <a:pt x="11909" y="52181"/>
                  </a:cubicBezTo>
                  <a:cubicBezTo>
                    <a:pt x="11809" y="53015"/>
                    <a:pt x="12009" y="53815"/>
                    <a:pt x="12142" y="54649"/>
                  </a:cubicBezTo>
                  <a:cubicBezTo>
                    <a:pt x="12176" y="54816"/>
                    <a:pt x="12209" y="54983"/>
                    <a:pt x="12176" y="55183"/>
                  </a:cubicBezTo>
                  <a:cubicBezTo>
                    <a:pt x="11709" y="54549"/>
                    <a:pt x="11242" y="53915"/>
                    <a:pt x="10808" y="53282"/>
                  </a:cubicBezTo>
                  <a:cubicBezTo>
                    <a:pt x="10775" y="53315"/>
                    <a:pt x="10741" y="53348"/>
                    <a:pt x="10708" y="53382"/>
                  </a:cubicBezTo>
                  <a:cubicBezTo>
                    <a:pt x="10908" y="53715"/>
                    <a:pt x="11108" y="54082"/>
                    <a:pt x="11308" y="54449"/>
                  </a:cubicBezTo>
                  <a:cubicBezTo>
                    <a:pt x="11575" y="54849"/>
                    <a:pt x="11809" y="55250"/>
                    <a:pt x="12075" y="55683"/>
                  </a:cubicBezTo>
                  <a:cubicBezTo>
                    <a:pt x="12109" y="55750"/>
                    <a:pt x="12142" y="55883"/>
                    <a:pt x="12209" y="55883"/>
                  </a:cubicBezTo>
                  <a:cubicBezTo>
                    <a:pt x="12609" y="55950"/>
                    <a:pt x="12609" y="56317"/>
                    <a:pt x="12709" y="56617"/>
                  </a:cubicBezTo>
                  <a:cubicBezTo>
                    <a:pt x="13110" y="57685"/>
                    <a:pt x="13243" y="58785"/>
                    <a:pt x="13410" y="59886"/>
                  </a:cubicBezTo>
                  <a:cubicBezTo>
                    <a:pt x="13543" y="61087"/>
                    <a:pt x="13943" y="62188"/>
                    <a:pt x="14611" y="63155"/>
                  </a:cubicBezTo>
                  <a:cubicBezTo>
                    <a:pt x="14844" y="63489"/>
                    <a:pt x="15011" y="63789"/>
                    <a:pt x="15178" y="64123"/>
                  </a:cubicBezTo>
                  <a:cubicBezTo>
                    <a:pt x="15778" y="65490"/>
                    <a:pt x="16745" y="66591"/>
                    <a:pt x="17713" y="67659"/>
                  </a:cubicBezTo>
                  <a:cubicBezTo>
                    <a:pt x="17885" y="67856"/>
                    <a:pt x="17930" y="67907"/>
                    <a:pt x="18117" y="67907"/>
                  </a:cubicBezTo>
                  <a:cubicBezTo>
                    <a:pt x="18183" y="67907"/>
                    <a:pt x="18267" y="67901"/>
                    <a:pt x="18380" y="67892"/>
                  </a:cubicBezTo>
                  <a:cubicBezTo>
                    <a:pt x="18411" y="68080"/>
                    <a:pt x="18472" y="68298"/>
                    <a:pt x="18507" y="68518"/>
                  </a:cubicBezTo>
                  <a:lnTo>
                    <a:pt x="18507" y="68518"/>
                  </a:lnTo>
                  <a:cubicBezTo>
                    <a:pt x="18464" y="68479"/>
                    <a:pt x="18425" y="68464"/>
                    <a:pt x="18389" y="68464"/>
                  </a:cubicBezTo>
                  <a:cubicBezTo>
                    <a:pt x="18278" y="68464"/>
                    <a:pt x="18187" y="68602"/>
                    <a:pt x="18046" y="68626"/>
                  </a:cubicBezTo>
                  <a:cubicBezTo>
                    <a:pt x="17546" y="68226"/>
                    <a:pt x="17046" y="67792"/>
                    <a:pt x="16712" y="67258"/>
                  </a:cubicBezTo>
                  <a:cubicBezTo>
                    <a:pt x="15945" y="66091"/>
                    <a:pt x="15211" y="64890"/>
                    <a:pt x="14477" y="63722"/>
                  </a:cubicBezTo>
                  <a:cubicBezTo>
                    <a:pt x="14044" y="62988"/>
                    <a:pt x="13843" y="62188"/>
                    <a:pt x="13510" y="61421"/>
                  </a:cubicBezTo>
                  <a:cubicBezTo>
                    <a:pt x="13009" y="60186"/>
                    <a:pt x="12542" y="58886"/>
                    <a:pt x="12042" y="57618"/>
                  </a:cubicBezTo>
                  <a:cubicBezTo>
                    <a:pt x="11975" y="57418"/>
                    <a:pt x="11909" y="57218"/>
                    <a:pt x="11775" y="57018"/>
                  </a:cubicBezTo>
                  <a:cubicBezTo>
                    <a:pt x="11108" y="55883"/>
                    <a:pt x="10608" y="54649"/>
                    <a:pt x="10141" y="53415"/>
                  </a:cubicBezTo>
                  <a:cubicBezTo>
                    <a:pt x="9841" y="52681"/>
                    <a:pt x="9740" y="51914"/>
                    <a:pt x="9640" y="51047"/>
                  </a:cubicBezTo>
                  <a:lnTo>
                    <a:pt x="9640" y="51047"/>
                  </a:lnTo>
                  <a:cubicBezTo>
                    <a:pt x="10374" y="51747"/>
                    <a:pt x="10641" y="52681"/>
                    <a:pt x="11275" y="53348"/>
                  </a:cubicBezTo>
                  <a:cubicBezTo>
                    <a:pt x="11475" y="53081"/>
                    <a:pt x="11342" y="52915"/>
                    <a:pt x="11242" y="52781"/>
                  </a:cubicBezTo>
                  <a:cubicBezTo>
                    <a:pt x="10941" y="52214"/>
                    <a:pt x="10574" y="51647"/>
                    <a:pt x="10107" y="51213"/>
                  </a:cubicBezTo>
                  <a:cubicBezTo>
                    <a:pt x="9474" y="50580"/>
                    <a:pt x="9374" y="50213"/>
                    <a:pt x="9507" y="49212"/>
                  </a:cubicBezTo>
                  <a:lnTo>
                    <a:pt x="9507" y="49212"/>
                  </a:lnTo>
                  <a:cubicBezTo>
                    <a:pt x="10141" y="50279"/>
                    <a:pt x="10808" y="51313"/>
                    <a:pt x="11442" y="52348"/>
                  </a:cubicBezTo>
                  <a:cubicBezTo>
                    <a:pt x="11442" y="52314"/>
                    <a:pt x="11475" y="52314"/>
                    <a:pt x="11508" y="52314"/>
                  </a:cubicBezTo>
                  <a:cubicBezTo>
                    <a:pt x="11475" y="52214"/>
                    <a:pt x="11442" y="52081"/>
                    <a:pt x="11408" y="51981"/>
                  </a:cubicBezTo>
                  <a:cubicBezTo>
                    <a:pt x="10941" y="50846"/>
                    <a:pt x="10308" y="49779"/>
                    <a:pt x="9474" y="48812"/>
                  </a:cubicBezTo>
                  <a:cubicBezTo>
                    <a:pt x="9407" y="48712"/>
                    <a:pt x="9374" y="48578"/>
                    <a:pt x="9340" y="48478"/>
                  </a:cubicBezTo>
                  <a:cubicBezTo>
                    <a:pt x="9207" y="47744"/>
                    <a:pt x="9040" y="47044"/>
                    <a:pt x="8706" y="46410"/>
                  </a:cubicBezTo>
                  <a:cubicBezTo>
                    <a:pt x="8306" y="45576"/>
                    <a:pt x="7772" y="44842"/>
                    <a:pt x="7039" y="44308"/>
                  </a:cubicBezTo>
                  <a:cubicBezTo>
                    <a:pt x="6672" y="44008"/>
                    <a:pt x="6305" y="43775"/>
                    <a:pt x="5938" y="43475"/>
                  </a:cubicBezTo>
                  <a:cubicBezTo>
                    <a:pt x="5638" y="43208"/>
                    <a:pt x="5304" y="42907"/>
                    <a:pt x="5037" y="42607"/>
                  </a:cubicBezTo>
                  <a:cubicBezTo>
                    <a:pt x="4737" y="42207"/>
                    <a:pt x="4770" y="42007"/>
                    <a:pt x="5070" y="41607"/>
                  </a:cubicBezTo>
                  <a:cubicBezTo>
                    <a:pt x="5171" y="41506"/>
                    <a:pt x="5271" y="41406"/>
                    <a:pt x="5337" y="41306"/>
                  </a:cubicBezTo>
                  <a:cubicBezTo>
                    <a:pt x="5571" y="40973"/>
                    <a:pt x="5537" y="40739"/>
                    <a:pt x="5237" y="40472"/>
                  </a:cubicBezTo>
                  <a:cubicBezTo>
                    <a:pt x="5037" y="40339"/>
                    <a:pt x="4837" y="40239"/>
                    <a:pt x="4670" y="40139"/>
                  </a:cubicBezTo>
                  <a:cubicBezTo>
                    <a:pt x="4337" y="39939"/>
                    <a:pt x="4237" y="39739"/>
                    <a:pt x="4337" y="39372"/>
                  </a:cubicBezTo>
                  <a:cubicBezTo>
                    <a:pt x="4403" y="39038"/>
                    <a:pt x="4637" y="38871"/>
                    <a:pt x="4970" y="38838"/>
                  </a:cubicBezTo>
                  <a:cubicBezTo>
                    <a:pt x="5012" y="38838"/>
                    <a:pt x="5056" y="38840"/>
                    <a:pt x="5100" y="38840"/>
                  </a:cubicBezTo>
                  <a:cubicBezTo>
                    <a:pt x="5231" y="38840"/>
                    <a:pt x="5362" y="38821"/>
                    <a:pt x="5437" y="38671"/>
                  </a:cubicBezTo>
                  <a:cubicBezTo>
                    <a:pt x="5537" y="38438"/>
                    <a:pt x="5437" y="38237"/>
                    <a:pt x="5304" y="38071"/>
                  </a:cubicBezTo>
                  <a:cubicBezTo>
                    <a:pt x="5171" y="37904"/>
                    <a:pt x="5037" y="37737"/>
                    <a:pt x="4937" y="37604"/>
                  </a:cubicBezTo>
                  <a:cubicBezTo>
                    <a:pt x="4904" y="37570"/>
                    <a:pt x="4937" y="37537"/>
                    <a:pt x="4937" y="37437"/>
                  </a:cubicBezTo>
                  <a:cubicBezTo>
                    <a:pt x="5026" y="37437"/>
                    <a:pt x="5130" y="37452"/>
                    <a:pt x="5229" y="37452"/>
                  </a:cubicBezTo>
                  <a:cubicBezTo>
                    <a:pt x="5278" y="37452"/>
                    <a:pt x="5326" y="37448"/>
                    <a:pt x="5371" y="37437"/>
                  </a:cubicBezTo>
                  <a:cubicBezTo>
                    <a:pt x="5704" y="37437"/>
                    <a:pt x="5871" y="37203"/>
                    <a:pt x="5771" y="36903"/>
                  </a:cubicBezTo>
                  <a:cubicBezTo>
                    <a:pt x="5604" y="36503"/>
                    <a:pt x="5604" y="36036"/>
                    <a:pt x="5171" y="35736"/>
                  </a:cubicBezTo>
                  <a:cubicBezTo>
                    <a:pt x="5104" y="35669"/>
                    <a:pt x="5037" y="35536"/>
                    <a:pt x="5004" y="35402"/>
                  </a:cubicBezTo>
                  <a:cubicBezTo>
                    <a:pt x="4937" y="35169"/>
                    <a:pt x="5104" y="34968"/>
                    <a:pt x="5337" y="34935"/>
                  </a:cubicBezTo>
                  <a:lnTo>
                    <a:pt x="5537" y="34935"/>
                  </a:lnTo>
                  <a:cubicBezTo>
                    <a:pt x="5632" y="34967"/>
                    <a:pt x="5734" y="34998"/>
                    <a:pt x="5825" y="34998"/>
                  </a:cubicBezTo>
                  <a:cubicBezTo>
                    <a:pt x="5928" y="34998"/>
                    <a:pt x="6018" y="34958"/>
                    <a:pt x="6071" y="34835"/>
                  </a:cubicBezTo>
                  <a:cubicBezTo>
                    <a:pt x="6105" y="34668"/>
                    <a:pt x="6038" y="34468"/>
                    <a:pt x="5971" y="34301"/>
                  </a:cubicBezTo>
                  <a:cubicBezTo>
                    <a:pt x="5771" y="33934"/>
                    <a:pt x="5571" y="33601"/>
                    <a:pt x="5337" y="33234"/>
                  </a:cubicBezTo>
                  <a:cubicBezTo>
                    <a:pt x="4937" y="32533"/>
                    <a:pt x="5371" y="31666"/>
                    <a:pt x="6171" y="31599"/>
                  </a:cubicBezTo>
                  <a:cubicBezTo>
                    <a:pt x="6305" y="31599"/>
                    <a:pt x="6438" y="31633"/>
                    <a:pt x="6505" y="31666"/>
                  </a:cubicBezTo>
                  <a:cubicBezTo>
                    <a:pt x="6905" y="31933"/>
                    <a:pt x="7305" y="32166"/>
                    <a:pt x="7572" y="32600"/>
                  </a:cubicBezTo>
                  <a:cubicBezTo>
                    <a:pt x="7639" y="32734"/>
                    <a:pt x="7739" y="32900"/>
                    <a:pt x="7872" y="33000"/>
                  </a:cubicBezTo>
                  <a:cubicBezTo>
                    <a:pt x="7950" y="33056"/>
                    <a:pt x="8028" y="33082"/>
                    <a:pt x="8099" y="33082"/>
                  </a:cubicBezTo>
                  <a:cubicBezTo>
                    <a:pt x="8239" y="33082"/>
                    <a:pt x="8351" y="32978"/>
                    <a:pt x="8373" y="32800"/>
                  </a:cubicBezTo>
                  <a:cubicBezTo>
                    <a:pt x="8373" y="32567"/>
                    <a:pt x="8339" y="32333"/>
                    <a:pt x="8273" y="32100"/>
                  </a:cubicBezTo>
                  <a:cubicBezTo>
                    <a:pt x="8173" y="31766"/>
                    <a:pt x="8039" y="31466"/>
                    <a:pt x="7872" y="31132"/>
                  </a:cubicBezTo>
                  <a:cubicBezTo>
                    <a:pt x="7639" y="30599"/>
                    <a:pt x="7506" y="30065"/>
                    <a:pt x="7472" y="29464"/>
                  </a:cubicBezTo>
                  <a:cubicBezTo>
                    <a:pt x="7439" y="28831"/>
                    <a:pt x="7672" y="28297"/>
                    <a:pt x="8106" y="27730"/>
                  </a:cubicBezTo>
                  <a:close/>
                  <a:moveTo>
                    <a:pt x="40529" y="40973"/>
                  </a:moveTo>
                  <a:lnTo>
                    <a:pt x="40596" y="41073"/>
                  </a:lnTo>
                  <a:cubicBezTo>
                    <a:pt x="40462" y="41140"/>
                    <a:pt x="40362" y="41240"/>
                    <a:pt x="40229" y="41306"/>
                  </a:cubicBezTo>
                  <a:cubicBezTo>
                    <a:pt x="40095" y="41440"/>
                    <a:pt x="39995" y="41573"/>
                    <a:pt x="39862" y="41673"/>
                  </a:cubicBezTo>
                  <a:cubicBezTo>
                    <a:pt x="38561" y="42741"/>
                    <a:pt x="37227" y="43775"/>
                    <a:pt x="35993" y="44876"/>
                  </a:cubicBezTo>
                  <a:cubicBezTo>
                    <a:pt x="34458" y="46243"/>
                    <a:pt x="33024" y="47678"/>
                    <a:pt x="31523" y="49079"/>
                  </a:cubicBezTo>
                  <a:cubicBezTo>
                    <a:pt x="31156" y="49445"/>
                    <a:pt x="30822" y="49846"/>
                    <a:pt x="30455" y="50179"/>
                  </a:cubicBezTo>
                  <a:cubicBezTo>
                    <a:pt x="29988" y="50613"/>
                    <a:pt x="29455" y="50980"/>
                    <a:pt x="29054" y="51414"/>
                  </a:cubicBezTo>
                  <a:cubicBezTo>
                    <a:pt x="28154" y="52381"/>
                    <a:pt x="27320" y="53382"/>
                    <a:pt x="26452" y="54382"/>
                  </a:cubicBezTo>
                  <a:cubicBezTo>
                    <a:pt x="26419" y="54449"/>
                    <a:pt x="26352" y="54549"/>
                    <a:pt x="26286" y="54616"/>
                  </a:cubicBezTo>
                  <a:cubicBezTo>
                    <a:pt x="25518" y="55283"/>
                    <a:pt x="24985" y="56117"/>
                    <a:pt x="24484" y="56951"/>
                  </a:cubicBezTo>
                  <a:cubicBezTo>
                    <a:pt x="23851" y="58018"/>
                    <a:pt x="23217" y="59052"/>
                    <a:pt x="22917" y="60253"/>
                  </a:cubicBezTo>
                  <a:cubicBezTo>
                    <a:pt x="22750" y="60887"/>
                    <a:pt x="22516" y="61521"/>
                    <a:pt x="22216" y="62088"/>
                  </a:cubicBezTo>
                  <a:cubicBezTo>
                    <a:pt x="21782" y="63089"/>
                    <a:pt x="21582" y="64123"/>
                    <a:pt x="21582" y="65190"/>
                  </a:cubicBezTo>
                  <a:cubicBezTo>
                    <a:pt x="21549" y="66191"/>
                    <a:pt x="21649" y="67225"/>
                    <a:pt x="21716" y="68259"/>
                  </a:cubicBezTo>
                  <a:cubicBezTo>
                    <a:pt x="21716" y="68459"/>
                    <a:pt x="21782" y="68626"/>
                    <a:pt x="21849" y="68859"/>
                  </a:cubicBezTo>
                  <a:cubicBezTo>
                    <a:pt x="22032" y="68807"/>
                    <a:pt x="22154" y="68652"/>
                    <a:pt x="22327" y="68652"/>
                  </a:cubicBezTo>
                  <a:cubicBezTo>
                    <a:pt x="22374" y="68652"/>
                    <a:pt x="22425" y="68664"/>
                    <a:pt x="22483" y="68693"/>
                  </a:cubicBezTo>
                  <a:cubicBezTo>
                    <a:pt x="22486" y="68696"/>
                    <a:pt x="22490" y="68697"/>
                    <a:pt x="22495" y="68697"/>
                  </a:cubicBezTo>
                  <a:cubicBezTo>
                    <a:pt x="22550" y="68697"/>
                    <a:pt x="22719" y="68550"/>
                    <a:pt x="22750" y="68459"/>
                  </a:cubicBezTo>
                  <a:cubicBezTo>
                    <a:pt x="22883" y="68259"/>
                    <a:pt x="22983" y="68025"/>
                    <a:pt x="23083" y="67792"/>
                  </a:cubicBezTo>
                  <a:cubicBezTo>
                    <a:pt x="23384" y="67091"/>
                    <a:pt x="23684" y="66358"/>
                    <a:pt x="23984" y="65657"/>
                  </a:cubicBezTo>
                  <a:cubicBezTo>
                    <a:pt x="24017" y="65690"/>
                    <a:pt x="24051" y="65690"/>
                    <a:pt x="24084" y="65690"/>
                  </a:cubicBezTo>
                  <a:cubicBezTo>
                    <a:pt x="24017" y="66057"/>
                    <a:pt x="23917" y="66424"/>
                    <a:pt x="23851" y="66758"/>
                  </a:cubicBezTo>
                  <a:cubicBezTo>
                    <a:pt x="23717" y="67325"/>
                    <a:pt x="23584" y="67859"/>
                    <a:pt x="23417" y="68392"/>
                  </a:cubicBezTo>
                  <a:cubicBezTo>
                    <a:pt x="23384" y="68526"/>
                    <a:pt x="23417" y="68726"/>
                    <a:pt x="23150" y="68726"/>
                  </a:cubicBezTo>
                  <a:cubicBezTo>
                    <a:pt x="23150" y="68726"/>
                    <a:pt x="23117" y="68926"/>
                    <a:pt x="23083" y="69026"/>
                  </a:cubicBezTo>
                  <a:cubicBezTo>
                    <a:pt x="22964" y="69031"/>
                    <a:pt x="22844" y="69032"/>
                    <a:pt x="22725" y="69032"/>
                  </a:cubicBezTo>
                  <a:cubicBezTo>
                    <a:pt x="22631" y="69032"/>
                    <a:pt x="22537" y="69032"/>
                    <a:pt x="22444" y="69032"/>
                  </a:cubicBezTo>
                  <a:cubicBezTo>
                    <a:pt x="21896" y="69032"/>
                    <a:pt x="21363" y="69056"/>
                    <a:pt x="20882" y="69393"/>
                  </a:cubicBezTo>
                  <a:cubicBezTo>
                    <a:pt x="20882" y="69426"/>
                    <a:pt x="20882" y="69460"/>
                    <a:pt x="20882" y="69493"/>
                  </a:cubicBezTo>
                  <a:cubicBezTo>
                    <a:pt x="20982" y="69493"/>
                    <a:pt x="21082" y="69527"/>
                    <a:pt x="21149" y="69527"/>
                  </a:cubicBezTo>
                  <a:cubicBezTo>
                    <a:pt x="21816" y="69426"/>
                    <a:pt x="22483" y="69360"/>
                    <a:pt x="23150" y="69293"/>
                  </a:cubicBezTo>
                  <a:cubicBezTo>
                    <a:pt x="23317" y="69293"/>
                    <a:pt x="23484" y="69326"/>
                    <a:pt x="23617" y="69393"/>
                  </a:cubicBezTo>
                  <a:cubicBezTo>
                    <a:pt x="24017" y="69560"/>
                    <a:pt x="24384" y="69727"/>
                    <a:pt x="24785" y="69893"/>
                  </a:cubicBezTo>
                  <a:cubicBezTo>
                    <a:pt x="25051" y="70027"/>
                    <a:pt x="25318" y="70160"/>
                    <a:pt x="25552" y="70327"/>
                  </a:cubicBezTo>
                  <a:cubicBezTo>
                    <a:pt x="25985" y="70627"/>
                    <a:pt x="26386" y="71028"/>
                    <a:pt x="26853" y="71294"/>
                  </a:cubicBezTo>
                  <a:cubicBezTo>
                    <a:pt x="27853" y="71928"/>
                    <a:pt x="28521" y="72796"/>
                    <a:pt x="28921" y="73896"/>
                  </a:cubicBezTo>
                  <a:cubicBezTo>
                    <a:pt x="29221" y="74630"/>
                    <a:pt x="29421" y="75364"/>
                    <a:pt x="29655" y="76131"/>
                  </a:cubicBezTo>
                  <a:cubicBezTo>
                    <a:pt x="29755" y="76598"/>
                    <a:pt x="29855" y="77099"/>
                    <a:pt x="29955" y="77566"/>
                  </a:cubicBezTo>
                  <a:cubicBezTo>
                    <a:pt x="30322" y="79467"/>
                    <a:pt x="29988" y="81302"/>
                    <a:pt x="29054" y="82969"/>
                  </a:cubicBezTo>
                  <a:cubicBezTo>
                    <a:pt x="28254" y="84437"/>
                    <a:pt x="27253" y="85771"/>
                    <a:pt x="25919" y="86806"/>
                  </a:cubicBezTo>
                  <a:cubicBezTo>
                    <a:pt x="25852" y="86839"/>
                    <a:pt x="25752" y="86906"/>
                    <a:pt x="25719" y="86972"/>
                  </a:cubicBezTo>
                  <a:cubicBezTo>
                    <a:pt x="25318" y="87673"/>
                    <a:pt x="24584" y="88106"/>
                    <a:pt x="24017" y="88640"/>
                  </a:cubicBezTo>
                  <a:cubicBezTo>
                    <a:pt x="23484" y="89141"/>
                    <a:pt x="23083" y="89774"/>
                    <a:pt x="22950" y="90542"/>
                  </a:cubicBezTo>
                  <a:cubicBezTo>
                    <a:pt x="22883" y="90942"/>
                    <a:pt x="22950" y="91275"/>
                    <a:pt x="23150" y="91642"/>
                  </a:cubicBezTo>
                  <a:cubicBezTo>
                    <a:pt x="23384" y="92009"/>
                    <a:pt x="23550" y="92443"/>
                    <a:pt x="23717" y="92877"/>
                  </a:cubicBezTo>
                  <a:cubicBezTo>
                    <a:pt x="24084" y="93844"/>
                    <a:pt x="24618" y="94711"/>
                    <a:pt x="25218" y="95545"/>
                  </a:cubicBezTo>
                  <a:cubicBezTo>
                    <a:pt x="26219" y="96946"/>
                    <a:pt x="27086" y="98414"/>
                    <a:pt x="27887" y="99948"/>
                  </a:cubicBezTo>
                  <a:cubicBezTo>
                    <a:pt x="29221" y="102617"/>
                    <a:pt x="30789" y="105152"/>
                    <a:pt x="32457" y="107620"/>
                  </a:cubicBezTo>
                  <a:cubicBezTo>
                    <a:pt x="33924" y="109789"/>
                    <a:pt x="35292" y="111957"/>
                    <a:pt x="36526" y="114225"/>
                  </a:cubicBezTo>
                  <a:cubicBezTo>
                    <a:pt x="36760" y="114692"/>
                    <a:pt x="37060" y="115092"/>
                    <a:pt x="37327" y="115493"/>
                  </a:cubicBezTo>
                  <a:cubicBezTo>
                    <a:pt x="37378" y="115570"/>
                    <a:pt x="37410" y="115667"/>
                    <a:pt x="37453" y="115754"/>
                  </a:cubicBezTo>
                  <a:lnTo>
                    <a:pt x="37453" y="115754"/>
                  </a:lnTo>
                  <a:cubicBezTo>
                    <a:pt x="37327" y="115639"/>
                    <a:pt x="37180" y="115546"/>
                    <a:pt x="37060" y="115426"/>
                  </a:cubicBezTo>
                  <a:cubicBezTo>
                    <a:pt x="36293" y="114459"/>
                    <a:pt x="35626" y="113425"/>
                    <a:pt x="34992" y="112357"/>
                  </a:cubicBezTo>
                  <a:cubicBezTo>
                    <a:pt x="33357" y="109655"/>
                    <a:pt x="31823" y="106887"/>
                    <a:pt x="30022" y="104285"/>
                  </a:cubicBezTo>
                  <a:cubicBezTo>
                    <a:pt x="28921" y="102717"/>
                    <a:pt x="28020" y="101016"/>
                    <a:pt x="27153" y="99348"/>
                  </a:cubicBezTo>
                  <a:cubicBezTo>
                    <a:pt x="26586" y="98280"/>
                    <a:pt x="26019" y="97246"/>
                    <a:pt x="25418" y="96212"/>
                  </a:cubicBezTo>
                  <a:cubicBezTo>
                    <a:pt x="25318" y="96012"/>
                    <a:pt x="25151" y="95812"/>
                    <a:pt x="25018" y="95612"/>
                  </a:cubicBezTo>
                  <a:cubicBezTo>
                    <a:pt x="24251" y="94678"/>
                    <a:pt x="23517" y="93710"/>
                    <a:pt x="22750" y="92743"/>
                  </a:cubicBezTo>
                  <a:cubicBezTo>
                    <a:pt x="22216" y="92109"/>
                    <a:pt x="21616" y="91576"/>
                    <a:pt x="20915" y="91109"/>
                  </a:cubicBezTo>
                  <a:cubicBezTo>
                    <a:pt x="19648" y="90241"/>
                    <a:pt x="18247" y="89708"/>
                    <a:pt x="16879" y="89074"/>
                  </a:cubicBezTo>
                  <a:cubicBezTo>
                    <a:pt x="16679" y="89007"/>
                    <a:pt x="16479" y="88840"/>
                    <a:pt x="16278" y="88740"/>
                  </a:cubicBezTo>
                  <a:cubicBezTo>
                    <a:pt x="16245" y="88707"/>
                    <a:pt x="16178" y="88707"/>
                    <a:pt x="16145" y="88707"/>
                  </a:cubicBezTo>
                  <a:cubicBezTo>
                    <a:pt x="15411" y="88440"/>
                    <a:pt x="14844" y="87973"/>
                    <a:pt x="14344" y="87406"/>
                  </a:cubicBezTo>
                  <a:cubicBezTo>
                    <a:pt x="14010" y="87072"/>
                    <a:pt x="13710" y="86739"/>
                    <a:pt x="13410" y="86372"/>
                  </a:cubicBezTo>
                  <a:cubicBezTo>
                    <a:pt x="13143" y="86005"/>
                    <a:pt x="12876" y="85638"/>
                    <a:pt x="12643" y="85238"/>
                  </a:cubicBezTo>
                  <a:cubicBezTo>
                    <a:pt x="12442" y="84904"/>
                    <a:pt x="12276" y="84537"/>
                    <a:pt x="12176" y="84137"/>
                  </a:cubicBezTo>
                  <a:cubicBezTo>
                    <a:pt x="11942" y="83203"/>
                    <a:pt x="11675" y="82269"/>
                    <a:pt x="11542" y="81335"/>
                  </a:cubicBezTo>
                  <a:cubicBezTo>
                    <a:pt x="11375" y="80001"/>
                    <a:pt x="11342" y="78633"/>
                    <a:pt x="11608" y="77265"/>
                  </a:cubicBezTo>
                  <a:cubicBezTo>
                    <a:pt x="11909" y="77165"/>
                    <a:pt x="12176" y="77065"/>
                    <a:pt x="12476" y="76999"/>
                  </a:cubicBezTo>
                  <a:cubicBezTo>
                    <a:pt x="12476" y="76932"/>
                    <a:pt x="12442" y="76898"/>
                    <a:pt x="12442" y="76865"/>
                  </a:cubicBezTo>
                  <a:cubicBezTo>
                    <a:pt x="12209" y="76865"/>
                    <a:pt x="11975" y="76898"/>
                    <a:pt x="11709" y="76898"/>
                  </a:cubicBezTo>
                  <a:cubicBezTo>
                    <a:pt x="11709" y="76798"/>
                    <a:pt x="11709" y="76665"/>
                    <a:pt x="11742" y="76532"/>
                  </a:cubicBezTo>
                  <a:cubicBezTo>
                    <a:pt x="11942" y="75964"/>
                    <a:pt x="12142" y="75364"/>
                    <a:pt x="12342" y="74797"/>
                  </a:cubicBezTo>
                  <a:cubicBezTo>
                    <a:pt x="12442" y="74530"/>
                    <a:pt x="12576" y="74430"/>
                    <a:pt x="12843" y="74430"/>
                  </a:cubicBezTo>
                  <a:cubicBezTo>
                    <a:pt x="12909" y="74430"/>
                    <a:pt x="13009" y="74397"/>
                    <a:pt x="13243" y="74330"/>
                  </a:cubicBezTo>
                  <a:cubicBezTo>
                    <a:pt x="13009" y="74263"/>
                    <a:pt x="12909" y="74230"/>
                    <a:pt x="12709" y="74163"/>
                  </a:cubicBezTo>
                  <a:cubicBezTo>
                    <a:pt x="12943" y="73896"/>
                    <a:pt x="13110" y="73596"/>
                    <a:pt x="13343" y="73329"/>
                  </a:cubicBezTo>
                  <a:cubicBezTo>
                    <a:pt x="13476" y="73229"/>
                    <a:pt x="13677" y="73196"/>
                    <a:pt x="13843" y="73162"/>
                  </a:cubicBezTo>
                  <a:cubicBezTo>
                    <a:pt x="14911" y="73062"/>
                    <a:pt x="15945" y="72962"/>
                    <a:pt x="17012" y="72829"/>
                  </a:cubicBezTo>
                  <a:cubicBezTo>
                    <a:pt x="17079" y="72829"/>
                    <a:pt x="17112" y="72796"/>
                    <a:pt x="17279" y="72695"/>
                  </a:cubicBezTo>
                  <a:cubicBezTo>
                    <a:pt x="17015" y="72603"/>
                    <a:pt x="16766" y="72573"/>
                    <a:pt x="16527" y="72573"/>
                  </a:cubicBezTo>
                  <a:cubicBezTo>
                    <a:pt x="16162" y="72573"/>
                    <a:pt x="15820" y="72642"/>
                    <a:pt x="15478" y="72662"/>
                  </a:cubicBezTo>
                  <a:cubicBezTo>
                    <a:pt x="14911" y="72729"/>
                    <a:pt x="14344" y="72829"/>
                    <a:pt x="13677" y="72962"/>
                  </a:cubicBezTo>
                  <a:cubicBezTo>
                    <a:pt x="13877" y="72729"/>
                    <a:pt x="14010" y="72495"/>
                    <a:pt x="14210" y="72362"/>
                  </a:cubicBezTo>
                  <a:cubicBezTo>
                    <a:pt x="14711" y="71928"/>
                    <a:pt x="15244" y="71495"/>
                    <a:pt x="15778" y="71094"/>
                  </a:cubicBezTo>
                  <a:cubicBezTo>
                    <a:pt x="15945" y="70961"/>
                    <a:pt x="16145" y="70928"/>
                    <a:pt x="16379" y="70928"/>
                  </a:cubicBezTo>
                  <a:cubicBezTo>
                    <a:pt x="16745" y="70928"/>
                    <a:pt x="17146" y="70827"/>
                    <a:pt x="17513" y="70794"/>
                  </a:cubicBezTo>
                  <a:cubicBezTo>
                    <a:pt x="17513" y="70761"/>
                    <a:pt x="17513" y="70694"/>
                    <a:pt x="17513" y="70661"/>
                  </a:cubicBezTo>
                  <a:cubicBezTo>
                    <a:pt x="17246" y="70694"/>
                    <a:pt x="16979" y="70694"/>
                    <a:pt x="16579" y="70727"/>
                  </a:cubicBezTo>
                  <a:cubicBezTo>
                    <a:pt x="17079" y="70327"/>
                    <a:pt x="17479" y="69994"/>
                    <a:pt x="17880" y="69693"/>
                  </a:cubicBezTo>
                  <a:cubicBezTo>
                    <a:pt x="18280" y="69427"/>
                    <a:pt x="18613" y="69093"/>
                    <a:pt x="18547" y="68560"/>
                  </a:cubicBezTo>
                  <a:lnTo>
                    <a:pt x="18547" y="68560"/>
                  </a:lnTo>
                  <a:cubicBezTo>
                    <a:pt x="18630" y="68567"/>
                    <a:pt x="18699" y="68596"/>
                    <a:pt x="18847" y="68626"/>
                  </a:cubicBezTo>
                  <a:cubicBezTo>
                    <a:pt x="18780" y="68192"/>
                    <a:pt x="18747" y="67759"/>
                    <a:pt x="18714" y="67325"/>
                  </a:cubicBezTo>
                  <a:cubicBezTo>
                    <a:pt x="18647" y="66391"/>
                    <a:pt x="18547" y="65424"/>
                    <a:pt x="18547" y="64490"/>
                  </a:cubicBezTo>
                  <a:cubicBezTo>
                    <a:pt x="18513" y="63255"/>
                    <a:pt x="18547" y="62054"/>
                    <a:pt x="18647" y="60854"/>
                  </a:cubicBezTo>
                  <a:cubicBezTo>
                    <a:pt x="18747" y="59853"/>
                    <a:pt x="18980" y="58886"/>
                    <a:pt x="19147" y="57885"/>
                  </a:cubicBezTo>
                  <a:cubicBezTo>
                    <a:pt x="19281" y="57018"/>
                    <a:pt x="19447" y="56150"/>
                    <a:pt x="19581" y="55283"/>
                  </a:cubicBezTo>
                  <a:cubicBezTo>
                    <a:pt x="19848" y="53648"/>
                    <a:pt x="20148" y="52014"/>
                    <a:pt x="20615" y="50413"/>
                  </a:cubicBezTo>
                  <a:cubicBezTo>
                    <a:pt x="21182" y="48545"/>
                    <a:pt x="21516" y="46643"/>
                    <a:pt x="21682" y="44709"/>
                  </a:cubicBezTo>
                  <a:cubicBezTo>
                    <a:pt x="21749" y="43741"/>
                    <a:pt x="22283" y="43141"/>
                    <a:pt x="23183" y="42707"/>
                  </a:cubicBezTo>
                  <a:lnTo>
                    <a:pt x="23183" y="42707"/>
                  </a:lnTo>
                  <a:cubicBezTo>
                    <a:pt x="23183" y="43841"/>
                    <a:pt x="23083" y="44909"/>
                    <a:pt x="23017" y="46010"/>
                  </a:cubicBezTo>
                  <a:cubicBezTo>
                    <a:pt x="22983" y="47077"/>
                    <a:pt x="22883" y="48111"/>
                    <a:pt x="22816" y="49179"/>
                  </a:cubicBezTo>
                  <a:cubicBezTo>
                    <a:pt x="22850" y="49212"/>
                    <a:pt x="22917" y="49212"/>
                    <a:pt x="22950" y="49212"/>
                  </a:cubicBezTo>
                  <a:cubicBezTo>
                    <a:pt x="23017" y="49012"/>
                    <a:pt x="23117" y="48812"/>
                    <a:pt x="23150" y="48578"/>
                  </a:cubicBezTo>
                  <a:cubicBezTo>
                    <a:pt x="23283" y="47911"/>
                    <a:pt x="23384" y="47211"/>
                    <a:pt x="23417" y="46510"/>
                  </a:cubicBezTo>
                  <a:cubicBezTo>
                    <a:pt x="23484" y="45376"/>
                    <a:pt x="23450" y="44275"/>
                    <a:pt x="23450" y="43174"/>
                  </a:cubicBezTo>
                  <a:cubicBezTo>
                    <a:pt x="23484" y="42974"/>
                    <a:pt x="23450" y="42807"/>
                    <a:pt x="23417" y="42574"/>
                  </a:cubicBezTo>
                  <a:cubicBezTo>
                    <a:pt x="23650" y="42541"/>
                    <a:pt x="23851" y="42507"/>
                    <a:pt x="24084" y="42474"/>
                  </a:cubicBezTo>
                  <a:cubicBezTo>
                    <a:pt x="24084" y="44075"/>
                    <a:pt x="24117" y="45609"/>
                    <a:pt x="24084" y="47144"/>
                  </a:cubicBezTo>
                  <a:cubicBezTo>
                    <a:pt x="24084" y="47544"/>
                    <a:pt x="24084" y="47944"/>
                    <a:pt x="24084" y="48311"/>
                  </a:cubicBezTo>
                  <a:cubicBezTo>
                    <a:pt x="24084" y="48411"/>
                    <a:pt x="24151" y="48545"/>
                    <a:pt x="24284" y="48645"/>
                  </a:cubicBezTo>
                  <a:cubicBezTo>
                    <a:pt x="24151" y="48912"/>
                    <a:pt x="23984" y="49145"/>
                    <a:pt x="23784" y="49445"/>
                  </a:cubicBezTo>
                  <a:cubicBezTo>
                    <a:pt x="23817" y="49479"/>
                    <a:pt x="23951" y="49579"/>
                    <a:pt x="23951" y="49579"/>
                  </a:cubicBezTo>
                  <a:cubicBezTo>
                    <a:pt x="24151" y="49412"/>
                    <a:pt x="24451" y="49379"/>
                    <a:pt x="24618" y="49112"/>
                  </a:cubicBezTo>
                  <a:cubicBezTo>
                    <a:pt x="24785" y="48878"/>
                    <a:pt x="25051" y="48645"/>
                    <a:pt x="25318" y="48511"/>
                  </a:cubicBezTo>
                  <a:cubicBezTo>
                    <a:pt x="25852" y="48245"/>
                    <a:pt x="26386" y="48044"/>
                    <a:pt x="26953" y="47811"/>
                  </a:cubicBezTo>
                  <a:lnTo>
                    <a:pt x="26953" y="47811"/>
                  </a:lnTo>
                  <a:cubicBezTo>
                    <a:pt x="26819" y="48111"/>
                    <a:pt x="26586" y="48311"/>
                    <a:pt x="26352" y="48511"/>
                  </a:cubicBezTo>
                  <a:cubicBezTo>
                    <a:pt x="25285" y="49379"/>
                    <a:pt x="24418" y="50446"/>
                    <a:pt x="23484" y="51480"/>
                  </a:cubicBezTo>
                  <a:cubicBezTo>
                    <a:pt x="23283" y="51714"/>
                    <a:pt x="23217" y="52114"/>
                    <a:pt x="22783" y="52147"/>
                  </a:cubicBezTo>
                  <a:cubicBezTo>
                    <a:pt x="22550" y="51881"/>
                    <a:pt x="22349" y="51580"/>
                    <a:pt x="22683" y="51180"/>
                  </a:cubicBezTo>
                  <a:cubicBezTo>
                    <a:pt x="22850" y="50980"/>
                    <a:pt x="22716" y="50780"/>
                    <a:pt x="22583" y="50613"/>
                  </a:cubicBezTo>
                  <a:cubicBezTo>
                    <a:pt x="22450" y="50446"/>
                    <a:pt x="22249" y="50279"/>
                    <a:pt x="22349" y="50046"/>
                  </a:cubicBezTo>
                  <a:cubicBezTo>
                    <a:pt x="22450" y="49746"/>
                    <a:pt x="22750" y="49879"/>
                    <a:pt x="22983" y="49812"/>
                  </a:cubicBezTo>
                  <a:cubicBezTo>
                    <a:pt x="23017" y="49746"/>
                    <a:pt x="23017" y="49646"/>
                    <a:pt x="23083" y="49479"/>
                  </a:cubicBezTo>
                  <a:lnTo>
                    <a:pt x="23083" y="49479"/>
                  </a:lnTo>
                  <a:cubicBezTo>
                    <a:pt x="22783" y="49512"/>
                    <a:pt x="22550" y="49512"/>
                    <a:pt x="22283" y="49546"/>
                  </a:cubicBezTo>
                  <a:cubicBezTo>
                    <a:pt x="22283" y="49445"/>
                    <a:pt x="22283" y="49312"/>
                    <a:pt x="22316" y="49179"/>
                  </a:cubicBezTo>
                  <a:cubicBezTo>
                    <a:pt x="22683" y="47444"/>
                    <a:pt x="22917" y="45676"/>
                    <a:pt x="22950" y="43908"/>
                  </a:cubicBezTo>
                  <a:cubicBezTo>
                    <a:pt x="22950" y="43675"/>
                    <a:pt x="22917" y="43475"/>
                    <a:pt x="22883" y="43274"/>
                  </a:cubicBezTo>
                  <a:lnTo>
                    <a:pt x="22783" y="43274"/>
                  </a:lnTo>
                  <a:cubicBezTo>
                    <a:pt x="22750" y="43641"/>
                    <a:pt x="22750" y="43975"/>
                    <a:pt x="22716" y="44308"/>
                  </a:cubicBezTo>
                  <a:cubicBezTo>
                    <a:pt x="22616" y="46176"/>
                    <a:pt x="22316" y="48011"/>
                    <a:pt x="21849" y="49846"/>
                  </a:cubicBezTo>
                  <a:cubicBezTo>
                    <a:pt x="21482" y="51080"/>
                    <a:pt x="21149" y="52348"/>
                    <a:pt x="20815" y="53615"/>
                  </a:cubicBezTo>
                  <a:cubicBezTo>
                    <a:pt x="20448" y="54916"/>
                    <a:pt x="20248" y="56250"/>
                    <a:pt x="20148" y="57585"/>
                  </a:cubicBezTo>
                  <a:cubicBezTo>
                    <a:pt x="20115" y="58085"/>
                    <a:pt x="20081" y="58552"/>
                    <a:pt x="20081" y="59052"/>
                  </a:cubicBezTo>
                  <a:cubicBezTo>
                    <a:pt x="20081" y="59786"/>
                    <a:pt x="20115" y="60553"/>
                    <a:pt x="20181" y="61321"/>
                  </a:cubicBezTo>
                  <a:cubicBezTo>
                    <a:pt x="20315" y="62588"/>
                    <a:pt x="20315" y="63889"/>
                    <a:pt x="20215" y="65190"/>
                  </a:cubicBezTo>
                  <a:cubicBezTo>
                    <a:pt x="20148" y="66057"/>
                    <a:pt x="19981" y="66891"/>
                    <a:pt x="19848" y="67759"/>
                  </a:cubicBezTo>
                  <a:cubicBezTo>
                    <a:pt x="19814" y="67925"/>
                    <a:pt x="19748" y="68092"/>
                    <a:pt x="19681" y="68226"/>
                  </a:cubicBezTo>
                  <a:cubicBezTo>
                    <a:pt x="19281" y="67258"/>
                    <a:pt x="19314" y="66191"/>
                    <a:pt x="19080" y="65157"/>
                  </a:cubicBezTo>
                  <a:cubicBezTo>
                    <a:pt x="19047" y="65190"/>
                    <a:pt x="18980" y="65257"/>
                    <a:pt x="18980" y="65323"/>
                  </a:cubicBezTo>
                  <a:cubicBezTo>
                    <a:pt x="19047" y="66191"/>
                    <a:pt x="19114" y="67091"/>
                    <a:pt x="19214" y="67992"/>
                  </a:cubicBezTo>
                  <a:cubicBezTo>
                    <a:pt x="19247" y="68326"/>
                    <a:pt x="19347" y="68693"/>
                    <a:pt x="19648" y="68959"/>
                  </a:cubicBezTo>
                  <a:cubicBezTo>
                    <a:pt x="19681" y="68993"/>
                    <a:pt x="19681" y="69093"/>
                    <a:pt x="19714" y="69160"/>
                  </a:cubicBezTo>
                  <a:cubicBezTo>
                    <a:pt x="19114" y="69293"/>
                    <a:pt x="18547" y="69393"/>
                    <a:pt x="17980" y="69760"/>
                  </a:cubicBezTo>
                  <a:cubicBezTo>
                    <a:pt x="18029" y="69767"/>
                    <a:pt x="18087" y="69770"/>
                    <a:pt x="18151" y="69770"/>
                  </a:cubicBezTo>
                  <a:cubicBezTo>
                    <a:pt x="18688" y="69770"/>
                    <a:pt x="19674" y="69535"/>
                    <a:pt x="20181" y="69326"/>
                  </a:cubicBezTo>
                  <a:cubicBezTo>
                    <a:pt x="20148" y="69226"/>
                    <a:pt x="20048" y="69160"/>
                    <a:pt x="20081" y="69093"/>
                  </a:cubicBezTo>
                  <a:cubicBezTo>
                    <a:pt x="20081" y="68993"/>
                    <a:pt x="20181" y="68859"/>
                    <a:pt x="20281" y="68826"/>
                  </a:cubicBezTo>
                  <a:cubicBezTo>
                    <a:pt x="20582" y="68726"/>
                    <a:pt x="20615" y="68492"/>
                    <a:pt x="20648" y="68226"/>
                  </a:cubicBezTo>
                  <a:cubicBezTo>
                    <a:pt x="20815" y="66891"/>
                    <a:pt x="20848" y="65557"/>
                    <a:pt x="20848" y="64223"/>
                  </a:cubicBezTo>
                  <a:cubicBezTo>
                    <a:pt x="20815" y="62588"/>
                    <a:pt x="20815" y="60920"/>
                    <a:pt x="20948" y="59286"/>
                  </a:cubicBezTo>
                  <a:cubicBezTo>
                    <a:pt x="21149" y="57284"/>
                    <a:pt x="21449" y="55283"/>
                    <a:pt x="21916" y="53315"/>
                  </a:cubicBezTo>
                  <a:cubicBezTo>
                    <a:pt x="21983" y="52981"/>
                    <a:pt x="22049" y="52614"/>
                    <a:pt x="22116" y="52214"/>
                  </a:cubicBezTo>
                  <a:cubicBezTo>
                    <a:pt x="22315" y="52463"/>
                    <a:pt x="22495" y="52711"/>
                    <a:pt x="22781" y="52711"/>
                  </a:cubicBezTo>
                  <a:cubicBezTo>
                    <a:pt x="22879" y="52711"/>
                    <a:pt x="22989" y="52682"/>
                    <a:pt x="23117" y="52614"/>
                  </a:cubicBezTo>
                  <a:lnTo>
                    <a:pt x="23117" y="52614"/>
                  </a:lnTo>
                  <a:cubicBezTo>
                    <a:pt x="23083" y="52781"/>
                    <a:pt x="23117" y="52915"/>
                    <a:pt x="23083" y="53048"/>
                  </a:cubicBezTo>
                  <a:cubicBezTo>
                    <a:pt x="22683" y="55016"/>
                    <a:pt x="22349" y="56984"/>
                    <a:pt x="21816" y="58952"/>
                  </a:cubicBezTo>
                  <a:cubicBezTo>
                    <a:pt x="21749" y="59252"/>
                    <a:pt x="21716" y="59619"/>
                    <a:pt x="21716" y="59953"/>
                  </a:cubicBezTo>
                  <a:cubicBezTo>
                    <a:pt x="21716" y="60053"/>
                    <a:pt x="21816" y="60186"/>
                    <a:pt x="21882" y="60387"/>
                  </a:cubicBezTo>
                  <a:cubicBezTo>
                    <a:pt x="21983" y="60253"/>
                    <a:pt x="22049" y="60186"/>
                    <a:pt x="22083" y="60120"/>
                  </a:cubicBezTo>
                  <a:cubicBezTo>
                    <a:pt x="22216" y="59286"/>
                    <a:pt x="22683" y="58552"/>
                    <a:pt x="23117" y="57851"/>
                  </a:cubicBezTo>
                  <a:cubicBezTo>
                    <a:pt x="23984" y="56350"/>
                    <a:pt x="25018" y="54949"/>
                    <a:pt x="26152" y="53648"/>
                  </a:cubicBezTo>
                  <a:cubicBezTo>
                    <a:pt x="26753" y="52981"/>
                    <a:pt x="27420" y="52381"/>
                    <a:pt x="28087" y="51747"/>
                  </a:cubicBezTo>
                  <a:cubicBezTo>
                    <a:pt x="28854" y="50980"/>
                    <a:pt x="29655" y="50246"/>
                    <a:pt x="30355" y="49445"/>
                  </a:cubicBezTo>
                  <a:cubicBezTo>
                    <a:pt x="31323" y="48378"/>
                    <a:pt x="32390" y="47411"/>
                    <a:pt x="33524" y="46510"/>
                  </a:cubicBezTo>
                  <a:cubicBezTo>
                    <a:pt x="34491" y="45743"/>
                    <a:pt x="35392" y="44942"/>
                    <a:pt x="36359" y="44175"/>
                  </a:cubicBezTo>
                  <a:cubicBezTo>
                    <a:pt x="37160" y="43541"/>
                    <a:pt x="37961" y="42907"/>
                    <a:pt x="38795" y="42307"/>
                  </a:cubicBezTo>
                  <a:cubicBezTo>
                    <a:pt x="39128" y="42040"/>
                    <a:pt x="39462" y="41773"/>
                    <a:pt x="39795" y="41540"/>
                  </a:cubicBezTo>
                  <a:cubicBezTo>
                    <a:pt x="39929" y="41440"/>
                    <a:pt x="40062" y="41373"/>
                    <a:pt x="40196" y="41273"/>
                  </a:cubicBezTo>
                  <a:cubicBezTo>
                    <a:pt x="40329" y="41173"/>
                    <a:pt x="40429" y="41073"/>
                    <a:pt x="40529" y="40973"/>
                  </a:cubicBezTo>
                  <a:close/>
                  <a:moveTo>
                    <a:pt x="37538" y="115867"/>
                  </a:moveTo>
                  <a:cubicBezTo>
                    <a:pt x="37600" y="115920"/>
                    <a:pt x="37674" y="115973"/>
                    <a:pt x="37727" y="116026"/>
                  </a:cubicBezTo>
                  <a:lnTo>
                    <a:pt x="37660" y="116093"/>
                  </a:lnTo>
                  <a:cubicBezTo>
                    <a:pt x="37610" y="116018"/>
                    <a:pt x="37579" y="115942"/>
                    <a:pt x="37538" y="115867"/>
                  </a:cubicBezTo>
                  <a:close/>
                  <a:moveTo>
                    <a:pt x="31464" y="1"/>
                  </a:moveTo>
                  <a:cubicBezTo>
                    <a:pt x="31330" y="1"/>
                    <a:pt x="31194" y="16"/>
                    <a:pt x="31056" y="43"/>
                  </a:cubicBezTo>
                  <a:cubicBezTo>
                    <a:pt x="30255" y="210"/>
                    <a:pt x="29555" y="544"/>
                    <a:pt x="29321" y="1378"/>
                  </a:cubicBezTo>
                  <a:cubicBezTo>
                    <a:pt x="29288" y="1444"/>
                    <a:pt x="29254" y="1478"/>
                    <a:pt x="29188" y="1578"/>
                  </a:cubicBezTo>
                  <a:cubicBezTo>
                    <a:pt x="29088" y="1444"/>
                    <a:pt x="29021" y="1344"/>
                    <a:pt x="28921" y="1244"/>
                  </a:cubicBezTo>
                  <a:cubicBezTo>
                    <a:pt x="28636" y="959"/>
                    <a:pt x="28215" y="793"/>
                    <a:pt x="27852" y="793"/>
                  </a:cubicBezTo>
                  <a:cubicBezTo>
                    <a:pt x="27706" y="793"/>
                    <a:pt x="27568" y="820"/>
                    <a:pt x="27453" y="877"/>
                  </a:cubicBezTo>
                  <a:cubicBezTo>
                    <a:pt x="27019" y="1111"/>
                    <a:pt x="26786" y="1511"/>
                    <a:pt x="26819" y="1978"/>
                  </a:cubicBezTo>
                  <a:cubicBezTo>
                    <a:pt x="26819" y="2679"/>
                    <a:pt x="26819" y="3413"/>
                    <a:pt x="26953" y="4080"/>
                  </a:cubicBezTo>
                  <a:cubicBezTo>
                    <a:pt x="27086" y="4914"/>
                    <a:pt x="27053" y="5714"/>
                    <a:pt x="26986" y="6548"/>
                  </a:cubicBezTo>
                  <a:cubicBezTo>
                    <a:pt x="26786" y="8283"/>
                    <a:pt x="26986" y="9951"/>
                    <a:pt x="27553" y="11618"/>
                  </a:cubicBezTo>
                  <a:cubicBezTo>
                    <a:pt x="27587" y="11752"/>
                    <a:pt x="27653" y="11885"/>
                    <a:pt x="27720" y="12119"/>
                  </a:cubicBezTo>
                  <a:cubicBezTo>
                    <a:pt x="27120" y="11685"/>
                    <a:pt x="26753" y="11285"/>
                    <a:pt x="26586" y="10684"/>
                  </a:cubicBezTo>
                  <a:cubicBezTo>
                    <a:pt x="26486" y="10351"/>
                    <a:pt x="26286" y="10017"/>
                    <a:pt x="26019" y="9750"/>
                  </a:cubicBezTo>
                  <a:cubicBezTo>
                    <a:pt x="25518" y="9217"/>
                    <a:pt x="24985" y="8716"/>
                    <a:pt x="24418" y="8249"/>
                  </a:cubicBezTo>
                  <a:cubicBezTo>
                    <a:pt x="24251" y="8083"/>
                    <a:pt x="23984" y="7949"/>
                    <a:pt x="23784" y="7949"/>
                  </a:cubicBezTo>
                  <a:cubicBezTo>
                    <a:pt x="23350" y="7949"/>
                    <a:pt x="22883" y="8016"/>
                    <a:pt x="22450" y="8083"/>
                  </a:cubicBezTo>
                  <a:cubicBezTo>
                    <a:pt x="22016" y="8183"/>
                    <a:pt x="21782" y="8516"/>
                    <a:pt x="21549" y="8850"/>
                  </a:cubicBezTo>
                  <a:cubicBezTo>
                    <a:pt x="21389" y="8850"/>
                    <a:pt x="21250" y="8807"/>
                    <a:pt x="21098" y="8807"/>
                  </a:cubicBezTo>
                  <a:cubicBezTo>
                    <a:pt x="21061" y="8807"/>
                    <a:pt x="21022" y="8810"/>
                    <a:pt x="20982" y="8816"/>
                  </a:cubicBezTo>
                  <a:cubicBezTo>
                    <a:pt x="20932" y="8826"/>
                    <a:pt x="20885" y="8831"/>
                    <a:pt x="20841" y="8831"/>
                  </a:cubicBezTo>
                  <a:cubicBezTo>
                    <a:pt x="20590" y="8831"/>
                    <a:pt x="20428" y="8676"/>
                    <a:pt x="20315" y="8449"/>
                  </a:cubicBezTo>
                  <a:cubicBezTo>
                    <a:pt x="20048" y="7916"/>
                    <a:pt x="19614" y="7716"/>
                    <a:pt x="19014" y="7716"/>
                  </a:cubicBezTo>
                  <a:cubicBezTo>
                    <a:pt x="18780" y="7716"/>
                    <a:pt x="18513" y="7649"/>
                    <a:pt x="18280" y="7616"/>
                  </a:cubicBezTo>
                  <a:cubicBezTo>
                    <a:pt x="18213" y="7415"/>
                    <a:pt x="18180" y="7249"/>
                    <a:pt x="18146" y="7115"/>
                  </a:cubicBezTo>
                  <a:cubicBezTo>
                    <a:pt x="18065" y="6680"/>
                    <a:pt x="17850" y="6445"/>
                    <a:pt x="17503" y="6445"/>
                  </a:cubicBezTo>
                  <a:cubicBezTo>
                    <a:pt x="17424" y="6445"/>
                    <a:pt x="17338" y="6457"/>
                    <a:pt x="17246" y="6481"/>
                  </a:cubicBezTo>
                  <a:cubicBezTo>
                    <a:pt x="17141" y="6516"/>
                    <a:pt x="17049" y="6531"/>
                    <a:pt x="16961" y="6531"/>
                  </a:cubicBezTo>
                  <a:cubicBezTo>
                    <a:pt x="16798" y="6531"/>
                    <a:pt x="16652" y="6480"/>
                    <a:pt x="16479" y="6415"/>
                  </a:cubicBezTo>
                  <a:cubicBezTo>
                    <a:pt x="16288" y="6293"/>
                    <a:pt x="16089" y="6235"/>
                    <a:pt x="15889" y="6235"/>
                  </a:cubicBezTo>
                  <a:cubicBezTo>
                    <a:pt x="15705" y="6235"/>
                    <a:pt x="15521" y="6285"/>
                    <a:pt x="15344" y="6381"/>
                  </a:cubicBezTo>
                  <a:cubicBezTo>
                    <a:pt x="15094" y="6520"/>
                    <a:pt x="14821" y="6590"/>
                    <a:pt x="14544" y="6590"/>
                  </a:cubicBezTo>
                  <a:cubicBezTo>
                    <a:pt x="14488" y="6590"/>
                    <a:pt x="14433" y="6587"/>
                    <a:pt x="14377" y="6581"/>
                  </a:cubicBezTo>
                  <a:cubicBezTo>
                    <a:pt x="14288" y="6581"/>
                    <a:pt x="14199" y="6578"/>
                    <a:pt x="14113" y="6578"/>
                  </a:cubicBezTo>
                  <a:cubicBezTo>
                    <a:pt x="13940" y="6578"/>
                    <a:pt x="13777" y="6593"/>
                    <a:pt x="13643" y="6682"/>
                  </a:cubicBezTo>
                  <a:cubicBezTo>
                    <a:pt x="12843" y="7149"/>
                    <a:pt x="12042" y="7249"/>
                    <a:pt x="11141" y="7249"/>
                  </a:cubicBezTo>
                  <a:cubicBezTo>
                    <a:pt x="10608" y="7249"/>
                    <a:pt x="10174" y="7716"/>
                    <a:pt x="9640" y="7782"/>
                  </a:cubicBezTo>
                  <a:cubicBezTo>
                    <a:pt x="9435" y="8064"/>
                    <a:pt x="9171" y="8130"/>
                    <a:pt x="8878" y="8130"/>
                  </a:cubicBezTo>
                  <a:cubicBezTo>
                    <a:pt x="8790" y="8130"/>
                    <a:pt x="8699" y="8124"/>
                    <a:pt x="8606" y="8116"/>
                  </a:cubicBezTo>
                  <a:lnTo>
                    <a:pt x="8106" y="8116"/>
                  </a:lnTo>
                  <a:cubicBezTo>
                    <a:pt x="7772" y="8149"/>
                    <a:pt x="7472" y="8316"/>
                    <a:pt x="7372" y="8716"/>
                  </a:cubicBezTo>
                  <a:cubicBezTo>
                    <a:pt x="7339" y="9017"/>
                    <a:pt x="7139" y="9117"/>
                    <a:pt x="6872" y="9150"/>
                  </a:cubicBezTo>
                  <a:cubicBezTo>
                    <a:pt x="6572" y="9183"/>
                    <a:pt x="6271" y="9250"/>
                    <a:pt x="5971" y="9317"/>
                  </a:cubicBezTo>
                  <a:cubicBezTo>
                    <a:pt x="5638" y="9417"/>
                    <a:pt x="5404" y="9650"/>
                    <a:pt x="5404" y="10051"/>
                  </a:cubicBezTo>
                  <a:cubicBezTo>
                    <a:pt x="5404" y="10151"/>
                    <a:pt x="5371" y="10217"/>
                    <a:pt x="5371" y="10351"/>
                  </a:cubicBezTo>
                  <a:cubicBezTo>
                    <a:pt x="4670" y="10351"/>
                    <a:pt x="4370" y="10784"/>
                    <a:pt x="4203" y="11385"/>
                  </a:cubicBezTo>
                  <a:cubicBezTo>
                    <a:pt x="3836" y="11385"/>
                    <a:pt x="3603" y="11518"/>
                    <a:pt x="3536" y="11885"/>
                  </a:cubicBezTo>
                  <a:cubicBezTo>
                    <a:pt x="3374" y="11853"/>
                    <a:pt x="3223" y="11835"/>
                    <a:pt x="3078" y="11835"/>
                  </a:cubicBezTo>
                  <a:cubicBezTo>
                    <a:pt x="2774" y="11835"/>
                    <a:pt x="2495" y="11915"/>
                    <a:pt x="2202" y="12119"/>
                  </a:cubicBezTo>
                  <a:cubicBezTo>
                    <a:pt x="1735" y="12452"/>
                    <a:pt x="1868" y="12919"/>
                    <a:pt x="1801" y="13353"/>
                  </a:cubicBezTo>
                  <a:cubicBezTo>
                    <a:pt x="1735" y="13386"/>
                    <a:pt x="1701" y="13420"/>
                    <a:pt x="1701" y="13420"/>
                  </a:cubicBezTo>
                  <a:lnTo>
                    <a:pt x="1234" y="13420"/>
                  </a:lnTo>
                  <a:cubicBezTo>
                    <a:pt x="934" y="13420"/>
                    <a:pt x="701" y="13653"/>
                    <a:pt x="601" y="13920"/>
                  </a:cubicBezTo>
                  <a:cubicBezTo>
                    <a:pt x="534" y="14187"/>
                    <a:pt x="701" y="14320"/>
                    <a:pt x="901" y="14454"/>
                  </a:cubicBezTo>
                  <a:cubicBezTo>
                    <a:pt x="968" y="14520"/>
                    <a:pt x="1101" y="14554"/>
                    <a:pt x="1268" y="14654"/>
                  </a:cubicBezTo>
                  <a:cubicBezTo>
                    <a:pt x="968" y="14854"/>
                    <a:pt x="801" y="14954"/>
                    <a:pt x="634" y="15054"/>
                  </a:cubicBezTo>
                  <a:cubicBezTo>
                    <a:pt x="0" y="15454"/>
                    <a:pt x="0" y="16188"/>
                    <a:pt x="634" y="16589"/>
                  </a:cubicBezTo>
                  <a:cubicBezTo>
                    <a:pt x="734" y="16655"/>
                    <a:pt x="834" y="16722"/>
                    <a:pt x="1001" y="16822"/>
                  </a:cubicBezTo>
                  <a:cubicBezTo>
                    <a:pt x="667" y="17056"/>
                    <a:pt x="267" y="17289"/>
                    <a:pt x="400" y="17789"/>
                  </a:cubicBezTo>
                  <a:cubicBezTo>
                    <a:pt x="534" y="18156"/>
                    <a:pt x="834" y="18223"/>
                    <a:pt x="1168" y="18256"/>
                  </a:cubicBezTo>
                  <a:cubicBezTo>
                    <a:pt x="1220" y="18651"/>
                    <a:pt x="1481" y="18693"/>
                    <a:pt x="1752" y="18693"/>
                  </a:cubicBezTo>
                  <a:cubicBezTo>
                    <a:pt x="1825" y="18693"/>
                    <a:pt x="1898" y="18690"/>
                    <a:pt x="1968" y="18690"/>
                  </a:cubicBezTo>
                  <a:cubicBezTo>
                    <a:pt x="1935" y="18957"/>
                    <a:pt x="1835" y="19190"/>
                    <a:pt x="1902" y="19357"/>
                  </a:cubicBezTo>
                  <a:cubicBezTo>
                    <a:pt x="2002" y="19557"/>
                    <a:pt x="1968" y="19724"/>
                    <a:pt x="1968" y="19958"/>
                  </a:cubicBezTo>
                  <a:cubicBezTo>
                    <a:pt x="1835" y="20391"/>
                    <a:pt x="2035" y="20725"/>
                    <a:pt x="2435" y="20892"/>
                  </a:cubicBezTo>
                  <a:cubicBezTo>
                    <a:pt x="2535" y="20925"/>
                    <a:pt x="2635" y="20958"/>
                    <a:pt x="2669" y="20958"/>
                  </a:cubicBezTo>
                  <a:cubicBezTo>
                    <a:pt x="2769" y="21259"/>
                    <a:pt x="2802" y="21492"/>
                    <a:pt x="2902" y="21692"/>
                  </a:cubicBezTo>
                  <a:cubicBezTo>
                    <a:pt x="2954" y="21795"/>
                    <a:pt x="3030" y="21824"/>
                    <a:pt x="3120" y="21824"/>
                  </a:cubicBezTo>
                  <a:cubicBezTo>
                    <a:pt x="3231" y="21824"/>
                    <a:pt x="3362" y="21780"/>
                    <a:pt x="3493" y="21780"/>
                  </a:cubicBezTo>
                  <a:cubicBezTo>
                    <a:pt x="3530" y="21780"/>
                    <a:pt x="3567" y="21783"/>
                    <a:pt x="3603" y="21792"/>
                  </a:cubicBezTo>
                  <a:cubicBezTo>
                    <a:pt x="3536" y="21959"/>
                    <a:pt x="3503" y="22093"/>
                    <a:pt x="3469" y="22193"/>
                  </a:cubicBezTo>
                  <a:cubicBezTo>
                    <a:pt x="3336" y="22626"/>
                    <a:pt x="3403" y="22826"/>
                    <a:pt x="3736" y="23093"/>
                  </a:cubicBezTo>
                  <a:cubicBezTo>
                    <a:pt x="4170" y="23393"/>
                    <a:pt x="4603" y="23627"/>
                    <a:pt x="5104" y="23694"/>
                  </a:cubicBezTo>
                  <a:cubicBezTo>
                    <a:pt x="5838" y="23794"/>
                    <a:pt x="6538" y="23994"/>
                    <a:pt x="7239" y="24027"/>
                  </a:cubicBezTo>
                  <a:cubicBezTo>
                    <a:pt x="7557" y="24053"/>
                    <a:pt x="7876" y="24064"/>
                    <a:pt x="8192" y="24064"/>
                  </a:cubicBezTo>
                  <a:cubicBezTo>
                    <a:pt x="8705" y="24064"/>
                    <a:pt x="9212" y="24035"/>
                    <a:pt x="9707" y="23994"/>
                  </a:cubicBezTo>
                  <a:cubicBezTo>
                    <a:pt x="10741" y="23927"/>
                    <a:pt x="11742" y="23760"/>
                    <a:pt x="12743" y="23627"/>
                  </a:cubicBezTo>
                  <a:cubicBezTo>
                    <a:pt x="12902" y="23598"/>
                    <a:pt x="13055" y="23575"/>
                    <a:pt x="13210" y="23575"/>
                  </a:cubicBezTo>
                  <a:cubicBezTo>
                    <a:pt x="13412" y="23575"/>
                    <a:pt x="13617" y="23614"/>
                    <a:pt x="13843" y="23727"/>
                  </a:cubicBezTo>
                  <a:cubicBezTo>
                    <a:pt x="13810" y="24027"/>
                    <a:pt x="13743" y="24327"/>
                    <a:pt x="13677" y="24594"/>
                  </a:cubicBezTo>
                  <a:cubicBezTo>
                    <a:pt x="13610" y="24961"/>
                    <a:pt x="13577" y="25328"/>
                    <a:pt x="13777" y="25628"/>
                  </a:cubicBezTo>
                  <a:cubicBezTo>
                    <a:pt x="14010" y="25929"/>
                    <a:pt x="14210" y="26229"/>
                    <a:pt x="14477" y="26496"/>
                  </a:cubicBezTo>
                  <a:cubicBezTo>
                    <a:pt x="14677" y="26729"/>
                    <a:pt x="14844" y="26929"/>
                    <a:pt x="14844" y="27230"/>
                  </a:cubicBezTo>
                  <a:cubicBezTo>
                    <a:pt x="14844" y="27663"/>
                    <a:pt x="15011" y="27997"/>
                    <a:pt x="15411" y="28164"/>
                  </a:cubicBezTo>
                  <a:cubicBezTo>
                    <a:pt x="15611" y="28264"/>
                    <a:pt x="15678" y="28430"/>
                    <a:pt x="15645" y="28664"/>
                  </a:cubicBezTo>
                  <a:cubicBezTo>
                    <a:pt x="15545" y="29364"/>
                    <a:pt x="15745" y="29698"/>
                    <a:pt x="16345" y="29998"/>
                  </a:cubicBezTo>
                  <a:cubicBezTo>
                    <a:pt x="16479" y="30065"/>
                    <a:pt x="16579" y="30132"/>
                    <a:pt x="16745" y="30232"/>
                  </a:cubicBezTo>
                  <a:cubicBezTo>
                    <a:pt x="16345" y="30298"/>
                    <a:pt x="16012" y="30298"/>
                    <a:pt x="15678" y="30398"/>
                  </a:cubicBezTo>
                  <a:cubicBezTo>
                    <a:pt x="15311" y="30532"/>
                    <a:pt x="15011" y="30832"/>
                    <a:pt x="14777" y="31166"/>
                  </a:cubicBezTo>
                  <a:cubicBezTo>
                    <a:pt x="14277" y="31900"/>
                    <a:pt x="14277" y="32333"/>
                    <a:pt x="14844" y="33034"/>
                  </a:cubicBezTo>
                  <a:cubicBezTo>
                    <a:pt x="14944" y="33201"/>
                    <a:pt x="15111" y="33334"/>
                    <a:pt x="15244" y="33467"/>
                  </a:cubicBezTo>
                  <a:cubicBezTo>
                    <a:pt x="15611" y="33801"/>
                    <a:pt x="15778" y="34201"/>
                    <a:pt x="15745" y="34702"/>
                  </a:cubicBezTo>
                  <a:cubicBezTo>
                    <a:pt x="15678" y="35435"/>
                    <a:pt x="15845" y="35702"/>
                    <a:pt x="16579" y="35969"/>
                  </a:cubicBezTo>
                  <a:cubicBezTo>
                    <a:pt x="16946" y="36103"/>
                    <a:pt x="17212" y="36336"/>
                    <a:pt x="17346" y="36703"/>
                  </a:cubicBezTo>
                  <a:cubicBezTo>
                    <a:pt x="17479" y="37070"/>
                    <a:pt x="17579" y="37437"/>
                    <a:pt x="17646" y="37804"/>
                  </a:cubicBezTo>
                  <a:cubicBezTo>
                    <a:pt x="17980" y="39138"/>
                    <a:pt x="18247" y="40506"/>
                    <a:pt x="19414" y="41440"/>
                  </a:cubicBezTo>
                  <a:cubicBezTo>
                    <a:pt x="19414" y="41440"/>
                    <a:pt x="19414" y="41473"/>
                    <a:pt x="19447" y="41506"/>
                  </a:cubicBezTo>
                  <a:cubicBezTo>
                    <a:pt x="19381" y="41506"/>
                    <a:pt x="19314" y="41540"/>
                    <a:pt x="19247" y="41573"/>
                  </a:cubicBezTo>
                  <a:cubicBezTo>
                    <a:pt x="18613" y="41740"/>
                    <a:pt x="18547" y="41840"/>
                    <a:pt x="18647" y="42541"/>
                  </a:cubicBezTo>
                  <a:cubicBezTo>
                    <a:pt x="18780" y="43341"/>
                    <a:pt x="19047" y="44075"/>
                    <a:pt x="19481" y="44775"/>
                  </a:cubicBezTo>
                  <a:cubicBezTo>
                    <a:pt x="19581" y="44942"/>
                    <a:pt x="19714" y="45076"/>
                    <a:pt x="19648" y="45376"/>
                  </a:cubicBezTo>
                  <a:cubicBezTo>
                    <a:pt x="19147" y="44842"/>
                    <a:pt x="18547" y="44642"/>
                    <a:pt x="17946" y="44475"/>
                  </a:cubicBezTo>
                  <a:cubicBezTo>
                    <a:pt x="17738" y="44413"/>
                    <a:pt x="17537" y="44380"/>
                    <a:pt x="17343" y="44380"/>
                  </a:cubicBezTo>
                  <a:cubicBezTo>
                    <a:pt x="16915" y="44380"/>
                    <a:pt x="16523" y="44542"/>
                    <a:pt x="16178" y="44909"/>
                  </a:cubicBezTo>
                  <a:cubicBezTo>
                    <a:pt x="16145" y="44942"/>
                    <a:pt x="16078" y="45009"/>
                    <a:pt x="16012" y="45042"/>
                  </a:cubicBezTo>
                  <a:cubicBezTo>
                    <a:pt x="15845" y="44942"/>
                    <a:pt x="15845" y="44809"/>
                    <a:pt x="15912" y="44709"/>
                  </a:cubicBezTo>
                  <a:cubicBezTo>
                    <a:pt x="16045" y="44509"/>
                    <a:pt x="16212" y="44342"/>
                    <a:pt x="16345" y="44175"/>
                  </a:cubicBezTo>
                  <a:cubicBezTo>
                    <a:pt x="16645" y="43841"/>
                    <a:pt x="16712" y="43608"/>
                    <a:pt x="16512" y="43208"/>
                  </a:cubicBezTo>
                  <a:cubicBezTo>
                    <a:pt x="16479" y="43141"/>
                    <a:pt x="16479" y="43074"/>
                    <a:pt x="16445" y="43041"/>
                  </a:cubicBezTo>
                  <a:cubicBezTo>
                    <a:pt x="16512" y="42941"/>
                    <a:pt x="16545" y="42874"/>
                    <a:pt x="16612" y="42807"/>
                  </a:cubicBezTo>
                  <a:cubicBezTo>
                    <a:pt x="16846" y="42374"/>
                    <a:pt x="16745" y="42107"/>
                    <a:pt x="16245" y="41973"/>
                  </a:cubicBezTo>
                  <a:cubicBezTo>
                    <a:pt x="16112" y="41940"/>
                    <a:pt x="15945" y="41907"/>
                    <a:pt x="15745" y="41873"/>
                  </a:cubicBezTo>
                  <a:cubicBezTo>
                    <a:pt x="15845" y="41773"/>
                    <a:pt x="15878" y="41673"/>
                    <a:pt x="15945" y="41640"/>
                  </a:cubicBezTo>
                  <a:cubicBezTo>
                    <a:pt x="16379" y="41473"/>
                    <a:pt x="16512" y="41106"/>
                    <a:pt x="16645" y="40773"/>
                  </a:cubicBezTo>
                  <a:cubicBezTo>
                    <a:pt x="16879" y="40105"/>
                    <a:pt x="16579" y="39405"/>
                    <a:pt x="15845" y="39405"/>
                  </a:cubicBezTo>
                  <a:cubicBezTo>
                    <a:pt x="15811" y="39405"/>
                    <a:pt x="15778" y="39372"/>
                    <a:pt x="15745" y="39338"/>
                  </a:cubicBezTo>
                  <a:cubicBezTo>
                    <a:pt x="16045" y="38905"/>
                    <a:pt x="16278" y="38438"/>
                    <a:pt x="15811" y="37937"/>
                  </a:cubicBezTo>
                  <a:cubicBezTo>
                    <a:pt x="15567" y="37674"/>
                    <a:pt x="15323" y="37549"/>
                    <a:pt x="15026" y="37549"/>
                  </a:cubicBezTo>
                  <a:cubicBezTo>
                    <a:pt x="14795" y="37549"/>
                    <a:pt x="14531" y="37625"/>
                    <a:pt x="14210" y="37770"/>
                  </a:cubicBezTo>
                  <a:cubicBezTo>
                    <a:pt x="14110" y="37704"/>
                    <a:pt x="14044" y="37604"/>
                    <a:pt x="13910" y="37537"/>
                  </a:cubicBezTo>
                  <a:cubicBezTo>
                    <a:pt x="13810" y="37470"/>
                    <a:pt x="13677" y="37437"/>
                    <a:pt x="13543" y="37404"/>
                  </a:cubicBezTo>
                  <a:cubicBezTo>
                    <a:pt x="13543" y="37137"/>
                    <a:pt x="13610" y="36870"/>
                    <a:pt x="13343" y="36703"/>
                  </a:cubicBezTo>
                  <a:cubicBezTo>
                    <a:pt x="13277" y="36654"/>
                    <a:pt x="13215" y="36635"/>
                    <a:pt x="13156" y="36635"/>
                  </a:cubicBezTo>
                  <a:cubicBezTo>
                    <a:pt x="12975" y="36635"/>
                    <a:pt x="12818" y="36811"/>
                    <a:pt x="12643" y="36836"/>
                  </a:cubicBezTo>
                  <a:cubicBezTo>
                    <a:pt x="12542" y="36536"/>
                    <a:pt x="12609" y="36303"/>
                    <a:pt x="12709" y="36036"/>
                  </a:cubicBezTo>
                  <a:cubicBezTo>
                    <a:pt x="12809" y="35769"/>
                    <a:pt x="12876" y="35469"/>
                    <a:pt x="12909" y="35169"/>
                  </a:cubicBezTo>
                  <a:cubicBezTo>
                    <a:pt x="12943" y="34802"/>
                    <a:pt x="12676" y="34602"/>
                    <a:pt x="12376" y="34435"/>
                  </a:cubicBezTo>
                  <a:cubicBezTo>
                    <a:pt x="12299" y="34397"/>
                    <a:pt x="12229" y="34380"/>
                    <a:pt x="12162" y="34380"/>
                  </a:cubicBezTo>
                  <a:cubicBezTo>
                    <a:pt x="11994" y="34380"/>
                    <a:pt x="11851" y="34482"/>
                    <a:pt x="11709" y="34602"/>
                  </a:cubicBezTo>
                  <a:cubicBezTo>
                    <a:pt x="11608" y="34668"/>
                    <a:pt x="11475" y="34735"/>
                    <a:pt x="11375" y="34835"/>
                  </a:cubicBezTo>
                  <a:cubicBezTo>
                    <a:pt x="11141" y="34535"/>
                    <a:pt x="11141" y="34268"/>
                    <a:pt x="11242" y="33968"/>
                  </a:cubicBezTo>
                  <a:cubicBezTo>
                    <a:pt x="11308" y="33734"/>
                    <a:pt x="11442" y="33501"/>
                    <a:pt x="11542" y="33234"/>
                  </a:cubicBezTo>
                  <a:cubicBezTo>
                    <a:pt x="11675" y="32800"/>
                    <a:pt x="11875" y="32333"/>
                    <a:pt x="11942" y="31900"/>
                  </a:cubicBezTo>
                  <a:cubicBezTo>
                    <a:pt x="12075" y="31032"/>
                    <a:pt x="11709" y="30398"/>
                    <a:pt x="11108" y="30132"/>
                  </a:cubicBezTo>
                  <a:cubicBezTo>
                    <a:pt x="10975" y="29464"/>
                    <a:pt x="10875" y="28831"/>
                    <a:pt x="10708" y="28230"/>
                  </a:cubicBezTo>
                  <a:cubicBezTo>
                    <a:pt x="10485" y="27422"/>
                    <a:pt x="9865" y="26939"/>
                    <a:pt x="9083" y="26939"/>
                  </a:cubicBezTo>
                  <a:cubicBezTo>
                    <a:pt x="8930" y="26939"/>
                    <a:pt x="8770" y="26958"/>
                    <a:pt x="8606" y="26996"/>
                  </a:cubicBezTo>
                  <a:cubicBezTo>
                    <a:pt x="8273" y="27063"/>
                    <a:pt x="7973" y="27196"/>
                    <a:pt x="7739" y="27496"/>
                  </a:cubicBezTo>
                  <a:cubicBezTo>
                    <a:pt x="7239" y="28097"/>
                    <a:pt x="6938" y="28797"/>
                    <a:pt x="7039" y="29631"/>
                  </a:cubicBezTo>
                  <a:cubicBezTo>
                    <a:pt x="7105" y="30198"/>
                    <a:pt x="7272" y="30765"/>
                    <a:pt x="7439" y="31332"/>
                  </a:cubicBezTo>
                  <a:cubicBezTo>
                    <a:pt x="7472" y="31499"/>
                    <a:pt x="7539" y="31633"/>
                    <a:pt x="7606" y="31866"/>
                  </a:cubicBezTo>
                  <a:cubicBezTo>
                    <a:pt x="7272" y="31666"/>
                    <a:pt x="7072" y="31499"/>
                    <a:pt x="6838" y="31332"/>
                  </a:cubicBezTo>
                  <a:cubicBezTo>
                    <a:pt x="6667" y="31235"/>
                    <a:pt x="6496" y="31173"/>
                    <a:pt x="6299" y="31173"/>
                  </a:cubicBezTo>
                  <a:cubicBezTo>
                    <a:pt x="6227" y="31173"/>
                    <a:pt x="6152" y="31181"/>
                    <a:pt x="6071" y="31199"/>
                  </a:cubicBezTo>
                  <a:cubicBezTo>
                    <a:pt x="5037" y="31499"/>
                    <a:pt x="4603" y="32533"/>
                    <a:pt x="5104" y="33467"/>
                  </a:cubicBezTo>
                  <a:cubicBezTo>
                    <a:pt x="5271" y="33801"/>
                    <a:pt x="5404" y="34168"/>
                    <a:pt x="5604" y="34535"/>
                  </a:cubicBezTo>
                  <a:cubicBezTo>
                    <a:pt x="5437" y="34568"/>
                    <a:pt x="5337" y="34568"/>
                    <a:pt x="5237" y="34602"/>
                  </a:cubicBezTo>
                  <a:cubicBezTo>
                    <a:pt x="4737" y="34735"/>
                    <a:pt x="4470" y="35235"/>
                    <a:pt x="4704" y="35736"/>
                  </a:cubicBezTo>
                  <a:cubicBezTo>
                    <a:pt x="4770" y="35869"/>
                    <a:pt x="4837" y="36003"/>
                    <a:pt x="4937" y="36069"/>
                  </a:cubicBezTo>
                  <a:cubicBezTo>
                    <a:pt x="5204" y="36336"/>
                    <a:pt x="5304" y="36636"/>
                    <a:pt x="5237" y="37037"/>
                  </a:cubicBezTo>
                  <a:cubicBezTo>
                    <a:pt x="4937" y="37037"/>
                    <a:pt x="4670" y="37103"/>
                    <a:pt x="4570" y="37404"/>
                  </a:cubicBezTo>
                  <a:cubicBezTo>
                    <a:pt x="4437" y="37770"/>
                    <a:pt x="4637" y="37971"/>
                    <a:pt x="4870" y="38204"/>
                  </a:cubicBezTo>
                  <a:cubicBezTo>
                    <a:pt x="4970" y="38304"/>
                    <a:pt x="5070" y="38404"/>
                    <a:pt x="5204" y="38538"/>
                  </a:cubicBezTo>
                  <a:cubicBezTo>
                    <a:pt x="5070" y="38571"/>
                    <a:pt x="5037" y="38604"/>
                    <a:pt x="5004" y="38604"/>
                  </a:cubicBezTo>
                  <a:cubicBezTo>
                    <a:pt x="4437" y="38638"/>
                    <a:pt x="4103" y="38905"/>
                    <a:pt x="3936" y="39438"/>
                  </a:cubicBezTo>
                  <a:cubicBezTo>
                    <a:pt x="3770" y="39972"/>
                    <a:pt x="3903" y="40372"/>
                    <a:pt x="4337" y="40706"/>
                  </a:cubicBezTo>
                  <a:cubicBezTo>
                    <a:pt x="4503" y="40839"/>
                    <a:pt x="4670" y="40939"/>
                    <a:pt x="4870" y="41073"/>
                  </a:cubicBezTo>
                  <a:cubicBezTo>
                    <a:pt x="4770" y="41206"/>
                    <a:pt x="4704" y="41306"/>
                    <a:pt x="4637" y="41406"/>
                  </a:cubicBezTo>
                  <a:cubicBezTo>
                    <a:pt x="4237" y="41973"/>
                    <a:pt x="4203" y="42374"/>
                    <a:pt x="4603" y="42941"/>
                  </a:cubicBezTo>
                  <a:cubicBezTo>
                    <a:pt x="4737" y="43141"/>
                    <a:pt x="4870" y="43341"/>
                    <a:pt x="5037" y="43475"/>
                  </a:cubicBezTo>
                  <a:cubicBezTo>
                    <a:pt x="5504" y="43875"/>
                    <a:pt x="5938" y="44242"/>
                    <a:pt x="6438" y="44575"/>
                  </a:cubicBezTo>
                  <a:cubicBezTo>
                    <a:pt x="7906" y="45576"/>
                    <a:pt x="8640" y="47010"/>
                    <a:pt x="8873" y="48745"/>
                  </a:cubicBezTo>
                  <a:cubicBezTo>
                    <a:pt x="9007" y="49546"/>
                    <a:pt x="9073" y="50379"/>
                    <a:pt x="9173" y="51180"/>
                  </a:cubicBezTo>
                  <a:cubicBezTo>
                    <a:pt x="9507" y="53148"/>
                    <a:pt x="10141" y="55016"/>
                    <a:pt x="11175" y="56751"/>
                  </a:cubicBezTo>
                  <a:cubicBezTo>
                    <a:pt x="11342" y="57051"/>
                    <a:pt x="11542" y="57384"/>
                    <a:pt x="11675" y="57718"/>
                  </a:cubicBezTo>
                  <a:cubicBezTo>
                    <a:pt x="12176" y="58986"/>
                    <a:pt x="12643" y="60287"/>
                    <a:pt x="13110" y="61554"/>
                  </a:cubicBezTo>
                  <a:cubicBezTo>
                    <a:pt x="13343" y="62188"/>
                    <a:pt x="13510" y="62855"/>
                    <a:pt x="13877" y="63422"/>
                  </a:cubicBezTo>
                  <a:cubicBezTo>
                    <a:pt x="14677" y="64823"/>
                    <a:pt x="15611" y="66157"/>
                    <a:pt x="16479" y="67525"/>
                  </a:cubicBezTo>
                  <a:cubicBezTo>
                    <a:pt x="16645" y="67759"/>
                    <a:pt x="16846" y="67925"/>
                    <a:pt x="17012" y="68126"/>
                  </a:cubicBezTo>
                  <a:cubicBezTo>
                    <a:pt x="17279" y="68426"/>
                    <a:pt x="17513" y="68726"/>
                    <a:pt x="17813" y="69060"/>
                  </a:cubicBezTo>
                  <a:cubicBezTo>
                    <a:pt x="17546" y="69193"/>
                    <a:pt x="17246" y="69360"/>
                    <a:pt x="16946" y="69560"/>
                  </a:cubicBezTo>
                  <a:cubicBezTo>
                    <a:pt x="16379" y="69860"/>
                    <a:pt x="15778" y="70127"/>
                    <a:pt x="15278" y="70494"/>
                  </a:cubicBezTo>
                  <a:cubicBezTo>
                    <a:pt x="13510" y="71728"/>
                    <a:pt x="12209" y="73329"/>
                    <a:pt x="11442" y="75364"/>
                  </a:cubicBezTo>
                  <a:cubicBezTo>
                    <a:pt x="10941" y="76665"/>
                    <a:pt x="10775" y="77999"/>
                    <a:pt x="10741" y="79367"/>
                  </a:cubicBezTo>
                  <a:cubicBezTo>
                    <a:pt x="10674" y="81035"/>
                    <a:pt x="10941" y="82669"/>
                    <a:pt x="11408" y="84304"/>
                  </a:cubicBezTo>
                  <a:cubicBezTo>
                    <a:pt x="11508" y="84737"/>
                    <a:pt x="11709" y="85171"/>
                    <a:pt x="11942" y="85571"/>
                  </a:cubicBezTo>
                  <a:cubicBezTo>
                    <a:pt x="12176" y="86038"/>
                    <a:pt x="12442" y="86439"/>
                    <a:pt x="12743" y="86872"/>
                  </a:cubicBezTo>
                  <a:cubicBezTo>
                    <a:pt x="13476" y="87906"/>
                    <a:pt x="14344" y="88807"/>
                    <a:pt x="15478" y="89407"/>
                  </a:cubicBezTo>
                  <a:cubicBezTo>
                    <a:pt x="17112" y="90241"/>
                    <a:pt x="18780" y="90975"/>
                    <a:pt x="20515" y="91509"/>
                  </a:cubicBezTo>
                  <a:cubicBezTo>
                    <a:pt x="21115" y="91709"/>
                    <a:pt x="21582" y="92009"/>
                    <a:pt x="21949" y="92476"/>
                  </a:cubicBezTo>
                  <a:cubicBezTo>
                    <a:pt x="22049" y="92610"/>
                    <a:pt x="22149" y="92743"/>
                    <a:pt x="22283" y="92877"/>
                  </a:cubicBezTo>
                  <a:cubicBezTo>
                    <a:pt x="23083" y="93911"/>
                    <a:pt x="23817" y="95011"/>
                    <a:pt x="24751" y="95912"/>
                  </a:cubicBezTo>
                  <a:cubicBezTo>
                    <a:pt x="24885" y="96045"/>
                    <a:pt x="24985" y="96179"/>
                    <a:pt x="25051" y="96312"/>
                  </a:cubicBezTo>
                  <a:cubicBezTo>
                    <a:pt x="25685" y="97413"/>
                    <a:pt x="26352" y="98481"/>
                    <a:pt x="26886" y="99615"/>
                  </a:cubicBezTo>
                  <a:cubicBezTo>
                    <a:pt x="27787" y="101549"/>
                    <a:pt x="28721" y="103484"/>
                    <a:pt x="29955" y="105219"/>
                  </a:cubicBezTo>
                  <a:cubicBezTo>
                    <a:pt x="30389" y="105853"/>
                    <a:pt x="30856" y="106453"/>
                    <a:pt x="31222" y="107087"/>
                  </a:cubicBezTo>
                  <a:cubicBezTo>
                    <a:pt x="32657" y="109388"/>
                    <a:pt x="34058" y="111690"/>
                    <a:pt x="35459" y="113958"/>
                  </a:cubicBezTo>
                  <a:cubicBezTo>
                    <a:pt x="36426" y="115559"/>
                    <a:pt x="37594" y="116994"/>
                    <a:pt x="38995" y="118195"/>
                  </a:cubicBezTo>
                  <a:cubicBezTo>
                    <a:pt x="40796" y="119729"/>
                    <a:pt x="42731" y="121063"/>
                    <a:pt x="44799" y="122198"/>
                  </a:cubicBezTo>
                  <a:cubicBezTo>
                    <a:pt x="45766" y="122765"/>
                    <a:pt x="46700" y="123332"/>
                    <a:pt x="47601" y="123965"/>
                  </a:cubicBezTo>
                  <a:cubicBezTo>
                    <a:pt x="48568" y="124633"/>
                    <a:pt x="49602" y="125233"/>
                    <a:pt x="50703" y="125600"/>
                  </a:cubicBezTo>
                  <a:cubicBezTo>
                    <a:pt x="51608" y="125936"/>
                    <a:pt x="52513" y="126112"/>
                    <a:pt x="53448" y="126112"/>
                  </a:cubicBezTo>
                  <a:cubicBezTo>
                    <a:pt x="53720" y="126112"/>
                    <a:pt x="53994" y="126097"/>
                    <a:pt x="54272" y="126067"/>
                  </a:cubicBezTo>
                  <a:cubicBezTo>
                    <a:pt x="54840" y="125994"/>
                    <a:pt x="55397" y="125941"/>
                    <a:pt x="55955" y="125941"/>
                  </a:cubicBezTo>
                  <a:cubicBezTo>
                    <a:pt x="56414" y="125941"/>
                    <a:pt x="56874" y="125977"/>
                    <a:pt x="57341" y="126067"/>
                  </a:cubicBezTo>
                  <a:cubicBezTo>
                    <a:pt x="57441" y="126100"/>
                    <a:pt x="57558" y="126125"/>
                    <a:pt x="57679" y="126125"/>
                  </a:cubicBezTo>
                  <a:cubicBezTo>
                    <a:pt x="57800" y="126125"/>
                    <a:pt x="57925" y="126100"/>
                    <a:pt x="58042" y="126034"/>
                  </a:cubicBezTo>
                  <a:cubicBezTo>
                    <a:pt x="57942" y="125733"/>
                    <a:pt x="57675" y="125667"/>
                    <a:pt x="57441" y="125567"/>
                  </a:cubicBezTo>
                  <a:cubicBezTo>
                    <a:pt x="56973" y="125393"/>
                    <a:pt x="56496" y="125337"/>
                    <a:pt x="56015" y="125337"/>
                  </a:cubicBezTo>
                  <a:cubicBezTo>
                    <a:pt x="55570" y="125337"/>
                    <a:pt x="55121" y="125385"/>
                    <a:pt x="54673" y="125433"/>
                  </a:cubicBezTo>
                  <a:cubicBezTo>
                    <a:pt x="54017" y="125523"/>
                    <a:pt x="53388" y="125639"/>
                    <a:pt x="52738" y="125639"/>
                  </a:cubicBezTo>
                  <a:cubicBezTo>
                    <a:pt x="52661" y="125639"/>
                    <a:pt x="52583" y="125637"/>
                    <a:pt x="52504" y="125633"/>
                  </a:cubicBezTo>
                  <a:cubicBezTo>
                    <a:pt x="51203" y="125533"/>
                    <a:pt x="50003" y="125033"/>
                    <a:pt x="48902" y="124332"/>
                  </a:cubicBezTo>
                  <a:cubicBezTo>
                    <a:pt x="48168" y="123865"/>
                    <a:pt x="47467" y="123298"/>
                    <a:pt x="46734" y="122831"/>
                  </a:cubicBezTo>
                  <a:cubicBezTo>
                    <a:pt x="45399" y="121964"/>
                    <a:pt x="44032" y="121097"/>
                    <a:pt x="42697" y="120229"/>
                  </a:cubicBezTo>
                  <a:cubicBezTo>
                    <a:pt x="41363" y="119329"/>
                    <a:pt x="40162" y="118261"/>
                    <a:pt x="39128" y="117027"/>
                  </a:cubicBezTo>
                  <a:cubicBezTo>
                    <a:pt x="37927" y="115626"/>
                    <a:pt x="36960" y="114092"/>
                    <a:pt x="35993" y="112524"/>
                  </a:cubicBezTo>
                  <a:cubicBezTo>
                    <a:pt x="34491" y="109989"/>
                    <a:pt x="32924" y="107520"/>
                    <a:pt x="31423" y="104985"/>
                  </a:cubicBezTo>
                  <a:cubicBezTo>
                    <a:pt x="30322" y="103217"/>
                    <a:pt x="29254" y="101416"/>
                    <a:pt x="28254" y="99548"/>
                  </a:cubicBezTo>
                  <a:cubicBezTo>
                    <a:pt x="27520" y="98247"/>
                    <a:pt x="26786" y="96946"/>
                    <a:pt x="25885" y="95745"/>
                  </a:cubicBezTo>
                  <a:cubicBezTo>
                    <a:pt x="24985" y="94544"/>
                    <a:pt x="24284" y="93277"/>
                    <a:pt x="23650" y="91943"/>
                  </a:cubicBezTo>
                  <a:cubicBezTo>
                    <a:pt x="23317" y="91242"/>
                    <a:pt x="23384" y="90642"/>
                    <a:pt x="23717" y="90008"/>
                  </a:cubicBezTo>
                  <a:cubicBezTo>
                    <a:pt x="23884" y="89774"/>
                    <a:pt x="24051" y="89541"/>
                    <a:pt x="24217" y="89307"/>
                  </a:cubicBezTo>
                  <a:cubicBezTo>
                    <a:pt x="24818" y="88607"/>
                    <a:pt x="25485" y="87973"/>
                    <a:pt x="26252" y="87439"/>
                  </a:cubicBezTo>
                  <a:cubicBezTo>
                    <a:pt x="27787" y="86372"/>
                    <a:pt x="28887" y="84938"/>
                    <a:pt x="29788" y="83336"/>
                  </a:cubicBezTo>
                  <a:cubicBezTo>
                    <a:pt x="30622" y="81835"/>
                    <a:pt x="31022" y="80167"/>
                    <a:pt x="30856" y="78433"/>
                  </a:cubicBezTo>
                  <a:cubicBezTo>
                    <a:pt x="30722" y="76798"/>
                    <a:pt x="30322" y="75164"/>
                    <a:pt x="29688" y="73629"/>
                  </a:cubicBezTo>
                  <a:cubicBezTo>
                    <a:pt x="29154" y="72362"/>
                    <a:pt x="28387" y="71361"/>
                    <a:pt x="27186" y="70694"/>
                  </a:cubicBezTo>
                  <a:cubicBezTo>
                    <a:pt x="26819" y="70494"/>
                    <a:pt x="26486" y="70227"/>
                    <a:pt x="26152" y="69960"/>
                  </a:cubicBezTo>
                  <a:cubicBezTo>
                    <a:pt x="25752" y="69627"/>
                    <a:pt x="25318" y="69393"/>
                    <a:pt x="24785" y="69260"/>
                  </a:cubicBezTo>
                  <a:cubicBezTo>
                    <a:pt x="24418" y="69160"/>
                    <a:pt x="24084" y="69026"/>
                    <a:pt x="23750" y="68893"/>
                  </a:cubicBezTo>
                  <a:cubicBezTo>
                    <a:pt x="23851" y="68526"/>
                    <a:pt x="23951" y="68226"/>
                    <a:pt x="24017" y="67892"/>
                  </a:cubicBezTo>
                  <a:cubicBezTo>
                    <a:pt x="24318" y="66257"/>
                    <a:pt x="24751" y="64656"/>
                    <a:pt x="25352" y="63089"/>
                  </a:cubicBezTo>
                  <a:cubicBezTo>
                    <a:pt x="25618" y="62355"/>
                    <a:pt x="25985" y="61654"/>
                    <a:pt x="26552" y="61087"/>
                  </a:cubicBezTo>
                  <a:cubicBezTo>
                    <a:pt x="26653" y="60987"/>
                    <a:pt x="26753" y="60820"/>
                    <a:pt x="26853" y="60687"/>
                  </a:cubicBezTo>
                  <a:cubicBezTo>
                    <a:pt x="27286" y="60186"/>
                    <a:pt x="27653" y="59653"/>
                    <a:pt x="28120" y="59186"/>
                  </a:cubicBezTo>
                  <a:cubicBezTo>
                    <a:pt x="28554" y="58719"/>
                    <a:pt x="29088" y="58285"/>
                    <a:pt x="29588" y="57818"/>
                  </a:cubicBezTo>
                  <a:cubicBezTo>
                    <a:pt x="31056" y="56484"/>
                    <a:pt x="32590" y="55216"/>
                    <a:pt x="34158" y="54049"/>
                  </a:cubicBezTo>
                  <a:cubicBezTo>
                    <a:pt x="34658" y="53682"/>
                    <a:pt x="35125" y="53315"/>
                    <a:pt x="35659" y="52915"/>
                  </a:cubicBezTo>
                  <a:lnTo>
                    <a:pt x="35659" y="52915"/>
                  </a:lnTo>
                  <a:cubicBezTo>
                    <a:pt x="35592" y="53115"/>
                    <a:pt x="35592" y="53215"/>
                    <a:pt x="35559" y="53348"/>
                  </a:cubicBezTo>
                  <a:cubicBezTo>
                    <a:pt x="35392" y="53915"/>
                    <a:pt x="35492" y="54449"/>
                    <a:pt x="35759" y="54983"/>
                  </a:cubicBezTo>
                  <a:cubicBezTo>
                    <a:pt x="35993" y="55416"/>
                    <a:pt x="36359" y="55583"/>
                    <a:pt x="36826" y="55683"/>
                  </a:cubicBezTo>
                  <a:cubicBezTo>
                    <a:pt x="36860" y="55683"/>
                    <a:pt x="36927" y="55717"/>
                    <a:pt x="36960" y="55717"/>
                  </a:cubicBezTo>
                  <a:cubicBezTo>
                    <a:pt x="37127" y="55817"/>
                    <a:pt x="37227" y="55917"/>
                    <a:pt x="37193" y="56117"/>
                  </a:cubicBezTo>
                  <a:cubicBezTo>
                    <a:pt x="36993" y="56984"/>
                    <a:pt x="37360" y="57618"/>
                    <a:pt x="37927" y="58218"/>
                  </a:cubicBezTo>
                  <a:cubicBezTo>
                    <a:pt x="38319" y="58610"/>
                    <a:pt x="38793" y="58757"/>
                    <a:pt x="39323" y="58757"/>
                  </a:cubicBezTo>
                  <a:cubicBezTo>
                    <a:pt x="39380" y="58757"/>
                    <a:pt x="39437" y="58755"/>
                    <a:pt x="39495" y="58752"/>
                  </a:cubicBezTo>
                  <a:cubicBezTo>
                    <a:pt x="39895" y="58719"/>
                    <a:pt x="40129" y="58519"/>
                    <a:pt x="40229" y="58118"/>
                  </a:cubicBezTo>
                  <a:cubicBezTo>
                    <a:pt x="40262" y="57952"/>
                    <a:pt x="40296" y="57818"/>
                    <a:pt x="40329" y="57685"/>
                  </a:cubicBezTo>
                  <a:cubicBezTo>
                    <a:pt x="40429" y="57451"/>
                    <a:pt x="40529" y="57251"/>
                    <a:pt x="40663" y="57051"/>
                  </a:cubicBezTo>
                  <a:cubicBezTo>
                    <a:pt x="40929" y="57203"/>
                    <a:pt x="41185" y="57280"/>
                    <a:pt x="41437" y="57280"/>
                  </a:cubicBezTo>
                  <a:cubicBezTo>
                    <a:pt x="41625" y="57280"/>
                    <a:pt x="41811" y="57237"/>
                    <a:pt x="41997" y="57151"/>
                  </a:cubicBezTo>
                  <a:cubicBezTo>
                    <a:pt x="42497" y="56917"/>
                    <a:pt x="42531" y="56450"/>
                    <a:pt x="42631" y="56050"/>
                  </a:cubicBezTo>
                  <a:lnTo>
                    <a:pt x="43164" y="56050"/>
                  </a:lnTo>
                  <a:cubicBezTo>
                    <a:pt x="43665" y="56017"/>
                    <a:pt x="44132" y="56017"/>
                    <a:pt x="44599" y="55983"/>
                  </a:cubicBezTo>
                  <a:cubicBezTo>
                    <a:pt x="45566" y="55883"/>
                    <a:pt x="46700" y="54816"/>
                    <a:pt x="46367" y="53615"/>
                  </a:cubicBezTo>
                  <a:cubicBezTo>
                    <a:pt x="46333" y="53582"/>
                    <a:pt x="46333" y="53515"/>
                    <a:pt x="46333" y="53482"/>
                  </a:cubicBezTo>
                  <a:cubicBezTo>
                    <a:pt x="46267" y="53015"/>
                    <a:pt x="46367" y="52614"/>
                    <a:pt x="46667" y="52247"/>
                  </a:cubicBezTo>
                  <a:cubicBezTo>
                    <a:pt x="47167" y="51614"/>
                    <a:pt x="47768" y="51147"/>
                    <a:pt x="48602" y="50980"/>
                  </a:cubicBezTo>
                  <a:cubicBezTo>
                    <a:pt x="49169" y="50846"/>
                    <a:pt x="49736" y="50680"/>
                    <a:pt x="50269" y="50446"/>
                  </a:cubicBezTo>
                  <a:cubicBezTo>
                    <a:pt x="50970" y="50113"/>
                    <a:pt x="51470" y="49579"/>
                    <a:pt x="51570" y="48745"/>
                  </a:cubicBezTo>
                  <a:cubicBezTo>
                    <a:pt x="51637" y="48111"/>
                    <a:pt x="51504" y="47544"/>
                    <a:pt x="50903" y="47177"/>
                  </a:cubicBezTo>
                  <a:cubicBezTo>
                    <a:pt x="51303" y="46543"/>
                    <a:pt x="51270" y="46010"/>
                    <a:pt x="50870" y="45543"/>
                  </a:cubicBezTo>
                  <a:cubicBezTo>
                    <a:pt x="50603" y="45242"/>
                    <a:pt x="50269" y="45042"/>
                    <a:pt x="49902" y="44942"/>
                  </a:cubicBezTo>
                  <a:cubicBezTo>
                    <a:pt x="49702" y="44876"/>
                    <a:pt x="49502" y="44842"/>
                    <a:pt x="49269" y="44775"/>
                  </a:cubicBezTo>
                  <a:cubicBezTo>
                    <a:pt x="49369" y="44709"/>
                    <a:pt x="49402" y="44675"/>
                    <a:pt x="49435" y="44642"/>
                  </a:cubicBezTo>
                  <a:cubicBezTo>
                    <a:pt x="50236" y="44275"/>
                    <a:pt x="51070" y="44008"/>
                    <a:pt x="51937" y="43908"/>
                  </a:cubicBezTo>
                  <a:cubicBezTo>
                    <a:pt x="52055" y="43895"/>
                    <a:pt x="52170" y="43888"/>
                    <a:pt x="52283" y="43888"/>
                  </a:cubicBezTo>
                  <a:cubicBezTo>
                    <a:pt x="52744" y="43888"/>
                    <a:pt x="53163" y="44000"/>
                    <a:pt x="53538" y="44242"/>
                  </a:cubicBezTo>
                  <a:cubicBezTo>
                    <a:pt x="54105" y="44542"/>
                    <a:pt x="54606" y="44876"/>
                    <a:pt x="55206" y="45042"/>
                  </a:cubicBezTo>
                  <a:cubicBezTo>
                    <a:pt x="55340" y="45076"/>
                    <a:pt x="55440" y="45176"/>
                    <a:pt x="55506" y="45242"/>
                  </a:cubicBezTo>
                  <a:cubicBezTo>
                    <a:pt x="56474" y="45876"/>
                    <a:pt x="57441" y="46443"/>
                    <a:pt x="58509" y="46844"/>
                  </a:cubicBezTo>
                  <a:cubicBezTo>
                    <a:pt x="59142" y="47110"/>
                    <a:pt x="59743" y="47377"/>
                    <a:pt x="60277" y="47744"/>
                  </a:cubicBezTo>
                  <a:cubicBezTo>
                    <a:pt x="61077" y="48245"/>
                    <a:pt x="61811" y="48845"/>
                    <a:pt x="62578" y="49445"/>
                  </a:cubicBezTo>
                  <a:cubicBezTo>
                    <a:pt x="62712" y="49512"/>
                    <a:pt x="62812" y="49646"/>
                    <a:pt x="62945" y="49712"/>
                  </a:cubicBezTo>
                  <a:cubicBezTo>
                    <a:pt x="63022" y="49760"/>
                    <a:pt x="63109" y="49783"/>
                    <a:pt x="63194" y="49783"/>
                  </a:cubicBezTo>
                  <a:cubicBezTo>
                    <a:pt x="63406" y="49783"/>
                    <a:pt x="63603" y="49640"/>
                    <a:pt x="63579" y="49379"/>
                  </a:cubicBezTo>
                  <a:cubicBezTo>
                    <a:pt x="63579" y="49312"/>
                    <a:pt x="63579" y="49245"/>
                    <a:pt x="63579" y="49145"/>
                  </a:cubicBezTo>
                  <a:cubicBezTo>
                    <a:pt x="63746" y="49212"/>
                    <a:pt x="63879" y="49279"/>
                    <a:pt x="63979" y="49345"/>
                  </a:cubicBezTo>
                  <a:cubicBezTo>
                    <a:pt x="64062" y="49371"/>
                    <a:pt x="64137" y="49383"/>
                    <a:pt x="64204" y="49383"/>
                  </a:cubicBezTo>
                  <a:cubicBezTo>
                    <a:pt x="64490" y="49383"/>
                    <a:pt x="64627" y="49163"/>
                    <a:pt x="64546" y="48812"/>
                  </a:cubicBezTo>
                  <a:cubicBezTo>
                    <a:pt x="64513" y="48645"/>
                    <a:pt x="64480" y="48511"/>
                    <a:pt x="64413" y="48245"/>
                  </a:cubicBezTo>
                  <a:lnTo>
                    <a:pt x="64413" y="48245"/>
                  </a:lnTo>
                  <a:cubicBezTo>
                    <a:pt x="64546" y="48345"/>
                    <a:pt x="64613" y="48411"/>
                    <a:pt x="64680" y="48445"/>
                  </a:cubicBezTo>
                  <a:cubicBezTo>
                    <a:pt x="65380" y="49012"/>
                    <a:pt x="65881" y="49746"/>
                    <a:pt x="66348" y="50480"/>
                  </a:cubicBezTo>
                  <a:cubicBezTo>
                    <a:pt x="66548" y="50813"/>
                    <a:pt x="66781" y="51147"/>
                    <a:pt x="67081" y="51414"/>
                  </a:cubicBezTo>
                  <a:cubicBezTo>
                    <a:pt x="67270" y="51588"/>
                    <a:pt x="67434" y="51674"/>
                    <a:pt x="67583" y="51674"/>
                  </a:cubicBezTo>
                  <a:cubicBezTo>
                    <a:pt x="67776" y="51674"/>
                    <a:pt x="67946" y="51529"/>
                    <a:pt x="68115" y="51247"/>
                  </a:cubicBezTo>
                  <a:cubicBezTo>
                    <a:pt x="68316" y="51480"/>
                    <a:pt x="68516" y="51680"/>
                    <a:pt x="68716" y="51914"/>
                  </a:cubicBezTo>
                  <a:cubicBezTo>
                    <a:pt x="68885" y="52083"/>
                    <a:pt x="69079" y="52229"/>
                    <a:pt x="69317" y="52229"/>
                  </a:cubicBezTo>
                  <a:cubicBezTo>
                    <a:pt x="69360" y="52229"/>
                    <a:pt x="69404" y="52224"/>
                    <a:pt x="69450" y="52214"/>
                  </a:cubicBezTo>
                  <a:cubicBezTo>
                    <a:pt x="69474" y="52211"/>
                    <a:pt x="69498" y="52209"/>
                    <a:pt x="69521" y="52209"/>
                  </a:cubicBezTo>
                  <a:cubicBezTo>
                    <a:pt x="69712" y="52209"/>
                    <a:pt x="69834" y="52328"/>
                    <a:pt x="69983" y="52448"/>
                  </a:cubicBezTo>
                  <a:cubicBezTo>
                    <a:pt x="70217" y="52681"/>
                    <a:pt x="70484" y="52915"/>
                    <a:pt x="70751" y="53081"/>
                  </a:cubicBezTo>
                  <a:cubicBezTo>
                    <a:pt x="70922" y="53228"/>
                    <a:pt x="71128" y="53321"/>
                    <a:pt x="71345" y="53321"/>
                  </a:cubicBezTo>
                  <a:cubicBezTo>
                    <a:pt x="71424" y="53321"/>
                    <a:pt x="71504" y="53308"/>
                    <a:pt x="71585" y="53282"/>
                  </a:cubicBezTo>
                  <a:cubicBezTo>
                    <a:pt x="71751" y="53181"/>
                    <a:pt x="71885" y="52981"/>
                    <a:pt x="72052" y="52815"/>
                  </a:cubicBezTo>
                  <a:cubicBezTo>
                    <a:pt x="72593" y="53119"/>
                    <a:pt x="72946" y="53269"/>
                    <a:pt x="73231" y="53269"/>
                  </a:cubicBezTo>
                  <a:cubicBezTo>
                    <a:pt x="73509" y="53269"/>
                    <a:pt x="73723" y="53127"/>
                    <a:pt x="73986" y="52848"/>
                  </a:cubicBezTo>
                  <a:cubicBezTo>
                    <a:pt x="74387" y="52915"/>
                    <a:pt x="74754" y="53015"/>
                    <a:pt x="75154" y="53081"/>
                  </a:cubicBezTo>
                  <a:cubicBezTo>
                    <a:pt x="75888" y="53181"/>
                    <a:pt x="76588" y="53248"/>
                    <a:pt x="77322" y="53348"/>
                  </a:cubicBezTo>
                  <a:cubicBezTo>
                    <a:pt x="77378" y="53356"/>
                    <a:pt x="77431" y="53359"/>
                    <a:pt x="77480" y="53359"/>
                  </a:cubicBezTo>
                  <a:cubicBezTo>
                    <a:pt x="77871" y="53359"/>
                    <a:pt x="78048" y="53126"/>
                    <a:pt x="77989" y="52681"/>
                  </a:cubicBezTo>
                  <a:cubicBezTo>
                    <a:pt x="77922" y="52314"/>
                    <a:pt x="77789" y="51947"/>
                    <a:pt x="77689" y="51580"/>
                  </a:cubicBezTo>
                  <a:cubicBezTo>
                    <a:pt x="77756" y="51447"/>
                    <a:pt x="77889" y="51280"/>
                    <a:pt x="77922" y="51113"/>
                  </a:cubicBezTo>
                  <a:cubicBezTo>
                    <a:pt x="77989" y="50546"/>
                    <a:pt x="78023" y="49979"/>
                    <a:pt x="77622" y="49479"/>
                  </a:cubicBezTo>
                  <a:cubicBezTo>
                    <a:pt x="77389" y="49212"/>
                    <a:pt x="77222" y="48878"/>
                    <a:pt x="76988" y="48645"/>
                  </a:cubicBezTo>
                  <a:cubicBezTo>
                    <a:pt x="76255" y="47978"/>
                    <a:pt x="75521" y="47344"/>
                    <a:pt x="74754" y="46744"/>
                  </a:cubicBezTo>
                  <a:cubicBezTo>
                    <a:pt x="74053" y="46176"/>
                    <a:pt x="73286" y="45743"/>
                    <a:pt x="72419" y="45509"/>
                  </a:cubicBezTo>
                  <a:cubicBezTo>
                    <a:pt x="72118" y="45409"/>
                    <a:pt x="71785" y="45343"/>
                    <a:pt x="71585" y="45076"/>
                  </a:cubicBezTo>
                  <a:cubicBezTo>
                    <a:pt x="71751" y="44542"/>
                    <a:pt x="71718" y="44409"/>
                    <a:pt x="71184" y="44342"/>
                  </a:cubicBezTo>
                  <a:cubicBezTo>
                    <a:pt x="70717" y="44242"/>
                    <a:pt x="70484" y="43975"/>
                    <a:pt x="70317" y="43541"/>
                  </a:cubicBezTo>
                  <a:cubicBezTo>
                    <a:pt x="70217" y="43274"/>
                    <a:pt x="70050" y="43008"/>
                    <a:pt x="69917" y="42741"/>
                  </a:cubicBezTo>
                  <a:cubicBezTo>
                    <a:pt x="69516" y="42040"/>
                    <a:pt x="68849" y="41573"/>
                    <a:pt x="68282" y="41039"/>
                  </a:cubicBezTo>
                  <a:cubicBezTo>
                    <a:pt x="67648" y="40439"/>
                    <a:pt x="66915" y="39972"/>
                    <a:pt x="66147" y="39572"/>
                  </a:cubicBezTo>
                  <a:cubicBezTo>
                    <a:pt x="65882" y="39447"/>
                    <a:pt x="65630" y="39387"/>
                    <a:pt x="65383" y="39387"/>
                  </a:cubicBezTo>
                  <a:cubicBezTo>
                    <a:pt x="65104" y="39387"/>
                    <a:pt x="64830" y="39463"/>
                    <a:pt x="64546" y="39605"/>
                  </a:cubicBezTo>
                  <a:cubicBezTo>
                    <a:pt x="64279" y="39739"/>
                    <a:pt x="64013" y="39839"/>
                    <a:pt x="63779" y="39939"/>
                  </a:cubicBezTo>
                  <a:cubicBezTo>
                    <a:pt x="63701" y="39965"/>
                    <a:pt x="63629" y="39980"/>
                    <a:pt x="63559" y="39980"/>
                  </a:cubicBezTo>
                  <a:cubicBezTo>
                    <a:pt x="63450" y="39980"/>
                    <a:pt x="63347" y="39941"/>
                    <a:pt x="63245" y="39839"/>
                  </a:cubicBezTo>
                  <a:cubicBezTo>
                    <a:pt x="62978" y="39538"/>
                    <a:pt x="62645" y="39472"/>
                    <a:pt x="62245" y="39472"/>
                  </a:cubicBezTo>
                  <a:lnTo>
                    <a:pt x="60577" y="39472"/>
                  </a:lnTo>
                  <a:cubicBezTo>
                    <a:pt x="60343" y="39472"/>
                    <a:pt x="60076" y="39472"/>
                    <a:pt x="59876" y="39305"/>
                  </a:cubicBezTo>
                  <a:cubicBezTo>
                    <a:pt x="60010" y="38971"/>
                    <a:pt x="60010" y="38971"/>
                    <a:pt x="60510" y="38504"/>
                  </a:cubicBezTo>
                  <a:cubicBezTo>
                    <a:pt x="60910" y="38104"/>
                    <a:pt x="61044" y="37670"/>
                    <a:pt x="60810" y="37137"/>
                  </a:cubicBezTo>
                  <a:cubicBezTo>
                    <a:pt x="60621" y="36633"/>
                    <a:pt x="60284" y="36367"/>
                    <a:pt x="59741" y="36367"/>
                  </a:cubicBezTo>
                  <a:cubicBezTo>
                    <a:pt x="59709" y="36367"/>
                    <a:pt x="59676" y="36368"/>
                    <a:pt x="59643" y="36369"/>
                  </a:cubicBezTo>
                  <a:cubicBezTo>
                    <a:pt x="59142" y="36369"/>
                    <a:pt x="59142" y="36369"/>
                    <a:pt x="58942" y="35836"/>
                  </a:cubicBezTo>
                  <a:cubicBezTo>
                    <a:pt x="58809" y="35569"/>
                    <a:pt x="58642" y="35435"/>
                    <a:pt x="58342" y="35435"/>
                  </a:cubicBezTo>
                  <a:cubicBezTo>
                    <a:pt x="58208" y="35435"/>
                    <a:pt x="58042" y="35435"/>
                    <a:pt x="57908" y="35469"/>
                  </a:cubicBezTo>
                  <a:cubicBezTo>
                    <a:pt x="57805" y="35500"/>
                    <a:pt x="57714" y="35515"/>
                    <a:pt x="57631" y="35515"/>
                  </a:cubicBezTo>
                  <a:cubicBezTo>
                    <a:pt x="57444" y="35515"/>
                    <a:pt x="57292" y="35440"/>
                    <a:pt x="57108" y="35302"/>
                  </a:cubicBezTo>
                  <a:cubicBezTo>
                    <a:pt x="56886" y="35114"/>
                    <a:pt x="56716" y="35022"/>
                    <a:pt x="56541" y="35022"/>
                  </a:cubicBezTo>
                  <a:cubicBezTo>
                    <a:pt x="56374" y="35022"/>
                    <a:pt x="56201" y="35106"/>
                    <a:pt x="55973" y="35269"/>
                  </a:cubicBezTo>
                  <a:cubicBezTo>
                    <a:pt x="55673" y="35435"/>
                    <a:pt x="55406" y="35669"/>
                    <a:pt x="55106" y="35836"/>
                  </a:cubicBezTo>
                  <a:cubicBezTo>
                    <a:pt x="54873" y="35969"/>
                    <a:pt x="54639" y="36036"/>
                    <a:pt x="54406" y="36136"/>
                  </a:cubicBezTo>
                  <a:cubicBezTo>
                    <a:pt x="54372" y="36103"/>
                    <a:pt x="54372" y="36069"/>
                    <a:pt x="54372" y="36036"/>
                  </a:cubicBezTo>
                  <a:cubicBezTo>
                    <a:pt x="54572" y="35836"/>
                    <a:pt x="54806" y="35669"/>
                    <a:pt x="54973" y="35469"/>
                  </a:cubicBezTo>
                  <a:cubicBezTo>
                    <a:pt x="55573" y="34835"/>
                    <a:pt x="55473" y="34401"/>
                    <a:pt x="54739" y="34101"/>
                  </a:cubicBezTo>
                  <a:cubicBezTo>
                    <a:pt x="54706" y="34101"/>
                    <a:pt x="54706" y="34068"/>
                    <a:pt x="54673" y="34068"/>
                  </a:cubicBezTo>
                  <a:cubicBezTo>
                    <a:pt x="54639" y="33934"/>
                    <a:pt x="54606" y="33801"/>
                    <a:pt x="54539" y="33668"/>
                  </a:cubicBezTo>
                  <a:cubicBezTo>
                    <a:pt x="54472" y="33567"/>
                    <a:pt x="54372" y="33467"/>
                    <a:pt x="54306" y="33401"/>
                  </a:cubicBezTo>
                  <a:cubicBezTo>
                    <a:pt x="54506" y="32800"/>
                    <a:pt x="54506" y="32800"/>
                    <a:pt x="54139" y="32433"/>
                  </a:cubicBezTo>
                  <a:cubicBezTo>
                    <a:pt x="54139" y="32166"/>
                    <a:pt x="54239" y="31900"/>
                    <a:pt x="54139" y="31733"/>
                  </a:cubicBezTo>
                  <a:cubicBezTo>
                    <a:pt x="54039" y="31566"/>
                    <a:pt x="53739" y="31466"/>
                    <a:pt x="53572" y="31366"/>
                  </a:cubicBezTo>
                  <a:cubicBezTo>
                    <a:pt x="53605" y="30999"/>
                    <a:pt x="53638" y="30632"/>
                    <a:pt x="53605" y="30298"/>
                  </a:cubicBezTo>
                  <a:cubicBezTo>
                    <a:pt x="53538" y="29931"/>
                    <a:pt x="53372" y="29565"/>
                    <a:pt x="53238" y="29198"/>
                  </a:cubicBezTo>
                  <a:cubicBezTo>
                    <a:pt x="53038" y="28631"/>
                    <a:pt x="52838" y="28497"/>
                    <a:pt x="52237" y="28497"/>
                  </a:cubicBezTo>
                  <a:lnTo>
                    <a:pt x="52004" y="28497"/>
                  </a:lnTo>
                  <a:cubicBezTo>
                    <a:pt x="51670" y="28164"/>
                    <a:pt x="51437" y="27897"/>
                    <a:pt x="51203" y="27630"/>
                  </a:cubicBezTo>
                  <a:cubicBezTo>
                    <a:pt x="50775" y="27180"/>
                    <a:pt x="49961" y="26840"/>
                    <a:pt x="49142" y="26840"/>
                  </a:cubicBezTo>
                  <a:cubicBezTo>
                    <a:pt x="48686" y="26840"/>
                    <a:pt x="48228" y="26946"/>
                    <a:pt x="47834" y="27196"/>
                  </a:cubicBezTo>
                  <a:cubicBezTo>
                    <a:pt x="47378" y="27510"/>
                    <a:pt x="46898" y="27604"/>
                    <a:pt x="46393" y="27604"/>
                  </a:cubicBezTo>
                  <a:cubicBezTo>
                    <a:pt x="46307" y="27604"/>
                    <a:pt x="46220" y="27601"/>
                    <a:pt x="46133" y="27596"/>
                  </a:cubicBezTo>
                  <a:cubicBezTo>
                    <a:pt x="44932" y="27596"/>
                    <a:pt x="43865" y="27930"/>
                    <a:pt x="42864" y="28564"/>
                  </a:cubicBezTo>
                  <a:cubicBezTo>
                    <a:pt x="42497" y="28797"/>
                    <a:pt x="42130" y="29098"/>
                    <a:pt x="41930" y="29531"/>
                  </a:cubicBezTo>
                  <a:cubicBezTo>
                    <a:pt x="41730" y="29931"/>
                    <a:pt x="41396" y="30132"/>
                    <a:pt x="41029" y="30332"/>
                  </a:cubicBezTo>
                  <a:cubicBezTo>
                    <a:pt x="40696" y="30499"/>
                    <a:pt x="40396" y="30732"/>
                    <a:pt x="40129" y="30966"/>
                  </a:cubicBezTo>
                  <a:cubicBezTo>
                    <a:pt x="39695" y="31399"/>
                    <a:pt x="39495" y="31966"/>
                    <a:pt x="39328" y="32500"/>
                  </a:cubicBezTo>
                  <a:cubicBezTo>
                    <a:pt x="39295" y="32633"/>
                    <a:pt x="39228" y="32767"/>
                    <a:pt x="39195" y="32800"/>
                  </a:cubicBezTo>
                  <a:cubicBezTo>
                    <a:pt x="38795" y="32734"/>
                    <a:pt x="38428" y="32633"/>
                    <a:pt x="38061" y="32633"/>
                  </a:cubicBezTo>
                  <a:cubicBezTo>
                    <a:pt x="37694" y="32633"/>
                    <a:pt x="37327" y="32734"/>
                    <a:pt x="36927" y="32800"/>
                  </a:cubicBezTo>
                  <a:cubicBezTo>
                    <a:pt x="36848" y="32811"/>
                    <a:pt x="36776" y="32816"/>
                    <a:pt x="36708" y="32816"/>
                  </a:cubicBezTo>
                  <a:cubicBezTo>
                    <a:pt x="36345" y="32816"/>
                    <a:pt x="36133" y="32655"/>
                    <a:pt x="35993" y="32233"/>
                  </a:cubicBezTo>
                  <a:cubicBezTo>
                    <a:pt x="35896" y="31969"/>
                    <a:pt x="35800" y="31843"/>
                    <a:pt x="35617" y="31843"/>
                  </a:cubicBezTo>
                  <a:cubicBezTo>
                    <a:pt x="35546" y="31843"/>
                    <a:pt x="35462" y="31862"/>
                    <a:pt x="35359" y="31900"/>
                  </a:cubicBezTo>
                  <a:cubicBezTo>
                    <a:pt x="34992" y="32000"/>
                    <a:pt x="34592" y="32133"/>
                    <a:pt x="34258" y="32333"/>
                  </a:cubicBezTo>
                  <a:cubicBezTo>
                    <a:pt x="33859" y="32519"/>
                    <a:pt x="33460" y="32663"/>
                    <a:pt x="33011" y="32663"/>
                  </a:cubicBezTo>
                  <a:cubicBezTo>
                    <a:pt x="32896" y="32663"/>
                    <a:pt x="32779" y="32654"/>
                    <a:pt x="32657" y="32633"/>
                  </a:cubicBezTo>
                  <a:cubicBezTo>
                    <a:pt x="32558" y="32605"/>
                    <a:pt x="32453" y="32595"/>
                    <a:pt x="32348" y="32595"/>
                  </a:cubicBezTo>
                  <a:cubicBezTo>
                    <a:pt x="32204" y="32595"/>
                    <a:pt x="32058" y="32614"/>
                    <a:pt x="31923" y="32633"/>
                  </a:cubicBezTo>
                  <a:cubicBezTo>
                    <a:pt x="31556" y="32633"/>
                    <a:pt x="31289" y="32834"/>
                    <a:pt x="31189" y="33167"/>
                  </a:cubicBezTo>
                  <a:cubicBezTo>
                    <a:pt x="31022" y="33634"/>
                    <a:pt x="30889" y="34135"/>
                    <a:pt x="30755" y="34602"/>
                  </a:cubicBezTo>
                  <a:cubicBezTo>
                    <a:pt x="30722" y="34735"/>
                    <a:pt x="30655" y="34835"/>
                    <a:pt x="30622" y="35002"/>
                  </a:cubicBezTo>
                  <a:cubicBezTo>
                    <a:pt x="30196" y="34743"/>
                    <a:pt x="29791" y="34623"/>
                    <a:pt x="29400" y="34623"/>
                  </a:cubicBezTo>
                  <a:cubicBezTo>
                    <a:pt x="28934" y="34623"/>
                    <a:pt x="28489" y="34794"/>
                    <a:pt x="28054" y="35102"/>
                  </a:cubicBezTo>
                  <a:cubicBezTo>
                    <a:pt x="27553" y="35469"/>
                    <a:pt x="27053" y="35736"/>
                    <a:pt x="26552" y="36036"/>
                  </a:cubicBezTo>
                  <a:cubicBezTo>
                    <a:pt x="26319" y="36169"/>
                    <a:pt x="26119" y="36336"/>
                    <a:pt x="25885" y="36470"/>
                  </a:cubicBezTo>
                  <a:cubicBezTo>
                    <a:pt x="25952" y="36203"/>
                    <a:pt x="26019" y="35936"/>
                    <a:pt x="26286" y="35869"/>
                  </a:cubicBezTo>
                  <a:cubicBezTo>
                    <a:pt x="26619" y="35802"/>
                    <a:pt x="26919" y="35569"/>
                    <a:pt x="27220" y="35402"/>
                  </a:cubicBezTo>
                  <a:cubicBezTo>
                    <a:pt x="28154" y="34835"/>
                    <a:pt x="29088" y="34235"/>
                    <a:pt x="29955" y="33534"/>
                  </a:cubicBezTo>
                  <a:cubicBezTo>
                    <a:pt x="31122" y="32533"/>
                    <a:pt x="32323" y="31533"/>
                    <a:pt x="33124" y="30165"/>
                  </a:cubicBezTo>
                  <a:cubicBezTo>
                    <a:pt x="33329" y="29813"/>
                    <a:pt x="33585" y="29513"/>
                    <a:pt x="34007" y="29513"/>
                  </a:cubicBezTo>
                  <a:cubicBezTo>
                    <a:pt x="34065" y="29513"/>
                    <a:pt x="34126" y="29519"/>
                    <a:pt x="34191" y="29531"/>
                  </a:cubicBezTo>
                  <a:cubicBezTo>
                    <a:pt x="34221" y="29541"/>
                    <a:pt x="34247" y="29545"/>
                    <a:pt x="34272" y="29545"/>
                  </a:cubicBezTo>
                  <a:cubicBezTo>
                    <a:pt x="34333" y="29545"/>
                    <a:pt x="34387" y="29521"/>
                    <a:pt x="34458" y="29498"/>
                  </a:cubicBezTo>
                  <a:cubicBezTo>
                    <a:pt x="35159" y="29431"/>
                    <a:pt x="35859" y="29298"/>
                    <a:pt x="36560" y="29264"/>
                  </a:cubicBezTo>
                  <a:cubicBezTo>
                    <a:pt x="37093" y="29231"/>
                    <a:pt x="37327" y="29031"/>
                    <a:pt x="37260" y="28497"/>
                  </a:cubicBezTo>
                  <a:cubicBezTo>
                    <a:pt x="37227" y="28197"/>
                    <a:pt x="37360" y="27997"/>
                    <a:pt x="37560" y="27830"/>
                  </a:cubicBezTo>
                  <a:cubicBezTo>
                    <a:pt x="37913" y="27536"/>
                    <a:pt x="38291" y="27424"/>
                    <a:pt x="38741" y="27424"/>
                  </a:cubicBezTo>
                  <a:cubicBezTo>
                    <a:pt x="38802" y="27424"/>
                    <a:pt x="38864" y="27426"/>
                    <a:pt x="38928" y="27430"/>
                  </a:cubicBezTo>
                  <a:cubicBezTo>
                    <a:pt x="39108" y="27444"/>
                    <a:pt x="39287" y="27452"/>
                    <a:pt x="39467" y="27452"/>
                  </a:cubicBezTo>
                  <a:cubicBezTo>
                    <a:pt x="39721" y="27452"/>
                    <a:pt x="39975" y="27435"/>
                    <a:pt x="40229" y="27396"/>
                  </a:cubicBezTo>
                  <a:cubicBezTo>
                    <a:pt x="40696" y="27296"/>
                    <a:pt x="40729" y="27129"/>
                    <a:pt x="40462" y="26729"/>
                  </a:cubicBezTo>
                  <a:cubicBezTo>
                    <a:pt x="40529" y="26629"/>
                    <a:pt x="40663" y="26562"/>
                    <a:pt x="40696" y="26462"/>
                  </a:cubicBezTo>
                  <a:cubicBezTo>
                    <a:pt x="40696" y="26195"/>
                    <a:pt x="40896" y="26062"/>
                    <a:pt x="41096" y="25962"/>
                  </a:cubicBezTo>
                  <a:cubicBezTo>
                    <a:pt x="41296" y="25862"/>
                    <a:pt x="41496" y="25728"/>
                    <a:pt x="41697" y="25662"/>
                  </a:cubicBezTo>
                  <a:cubicBezTo>
                    <a:pt x="42330" y="25495"/>
                    <a:pt x="42597" y="24995"/>
                    <a:pt x="42831" y="24461"/>
                  </a:cubicBezTo>
                  <a:cubicBezTo>
                    <a:pt x="42998" y="24127"/>
                    <a:pt x="42931" y="23961"/>
                    <a:pt x="42597" y="23794"/>
                  </a:cubicBezTo>
                  <a:cubicBezTo>
                    <a:pt x="42497" y="23727"/>
                    <a:pt x="42397" y="23694"/>
                    <a:pt x="42330" y="23660"/>
                  </a:cubicBezTo>
                  <a:cubicBezTo>
                    <a:pt x="42497" y="23260"/>
                    <a:pt x="42564" y="23227"/>
                    <a:pt x="42831" y="23060"/>
                  </a:cubicBezTo>
                  <a:cubicBezTo>
                    <a:pt x="42964" y="22960"/>
                    <a:pt x="43131" y="22926"/>
                    <a:pt x="43231" y="22826"/>
                  </a:cubicBezTo>
                  <a:cubicBezTo>
                    <a:pt x="43465" y="22626"/>
                    <a:pt x="43431" y="22426"/>
                    <a:pt x="43198" y="22259"/>
                  </a:cubicBezTo>
                  <a:cubicBezTo>
                    <a:pt x="43131" y="22226"/>
                    <a:pt x="43064" y="22193"/>
                    <a:pt x="42998" y="22159"/>
                  </a:cubicBezTo>
                  <a:cubicBezTo>
                    <a:pt x="43131" y="21859"/>
                    <a:pt x="43331" y="21626"/>
                    <a:pt x="43631" y="21525"/>
                  </a:cubicBezTo>
                  <a:cubicBezTo>
                    <a:pt x="44098" y="21325"/>
                    <a:pt x="44098" y="20892"/>
                    <a:pt x="44132" y="20525"/>
                  </a:cubicBezTo>
                  <a:cubicBezTo>
                    <a:pt x="44198" y="20158"/>
                    <a:pt x="43965" y="19958"/>
                    <a:pt x="43665" y="19858"/>
                  </a:cubicBezTo>
                  <a:cubicBezTo>
                    <a:pt x="43965" y="19357"/>
                    <a:pt x="43965" y="19357"/>
                    <a:pt x="43665" y="18957"/>
                  </a:cubicBezTo>
                  <a:cubicBezTo>
                    <a:pt x="43798" y="18824"/>
                    <a:pt x="43932" y="18690"/>
                    <a:pt x="44032" y="18557"/>
                  </a:cubicBezTo>
                  <a:cubicBezTo>
                    <a:pt x="44332" y="18090"/>
                    <a:pt x="44298" y="17956"/>
                    <a:pt x="43831" y="17689"/>
                  </a:cubicBezTo>
                  <a:cubicBezTo>
                    <a:pt x="43798" y="17689"/>
                    <a:pt x="43765" y="17656"/>
                    <a:pt x="43698" y="17589"/>
                  </a:cubicBezTo>
                  <a:cubicBezTo>
                    <a:pt x="43731" y="17489"/>
                    <a:pt x="43798" y="17389"/>
                    <a:pt x="43831" y="17256"/>
                  </a:cubicBezTo>
                  <a:cubicBezTo>
                    <a:pt x="43965" y="16889"/>
                    <a:pt x="44165" y="16522"/>
                    <a:pt x="44265" y="16155"/>
                  </a:cubicBezTo>
                  <a:cubicBezTo>
                    <a:pt x="44499" y="15388"/>
                    <a:pt x="44132" y="14787"/>
                    <a:pt x="43398" y="14621"/>
                  </a:cubicBezTo>
                  <a:cubicBezTo>
                    <a:pt x="43275" y="14596"/>
                    <a:pt x="43147" y="14589"/>
                    <a:pt x="43018" y="14589"/>
                  </a:cubicBezTo>
                  <a:cubicBezTo>
                    <a:pt x="42877" y="14589"/>
                    <a:pt x="42734" y="14597"/>
                    <a:pt x="42595" y="14597"/>
                  </a:cubicBezTo>
                  <a:cubicBezTo>
                    <a:pt x="42517" y="14597"/>
                    <a:pt x="42439" y="14595"/>
                    <a:pt x="42364" y="14587"/>
                  </a:cubicBezTo>
                  <a:cubicBezTo>
                    <a:pt x="42241" y="14587"/>
                    <a:pt x="42110" y="14608"/>
                    <a:pt x="41979" y="14608"/>
                  </a:cubicBezTo>
                  <a:cubicBezTo>
                    <a:pt x="41827" y="14608"/>
                    <a:pt x="41673" y="14579"/>
                    <a:pt x="41530" y="14454"/>
                  </a:cubicBezTo>
                  <a:cubicBezTo>
                    <a:pt x="41630" y="14254"/>
                    <a:pt x="41730" y="14087"/>
                    <a:pt x="41797" y="13920"/>
                  </a:cubicBezTo>
                  <a:cubicBezTo>
                    <a:pt x="41963" y="13653"/>
                    <a:pt x="42097" y="13386"/>
                    <a:pt x="42230" y="13119"/>
                  </a:cubicBezTo>
                  <a:cubicBezTo>
                    <a:pt x="42364" y="12786"/>
                    <a:pt x="42297" y="12719"/>
                    <a:pt x="42030" y="12552"/>
                  </a:cubicBezTo>
                  <a:cubicBezTo>
                    <a:pt x="41863" y="12486"/>
                    <a:pt x="41730" y="12386"/>
                    <a:pt x="41597" y="12352"/>
                  </a:cubicBezTo>
                  <a:cubicBezTo>
                    <a:pt x="41563" y="11985"/>
                    <a:pt x="41763" y="11785"/>
                    <a:pt x="41963" y="11618"/>
                  </a:cubicBezTo>
                  <a:cubicBezTo>
                    <a:pt x="42330" y="11251"/>
                    <a:pt x="42364" y="10818"/>
                    <a:pt x="42030" y="10451"/>
                  </a:cubicBezTo>
                  <a:cubicBezTo>
                    <a:pt x="41897" y="10317"/>
                    <a:pt x="41763" y="10217"/>
                    <a:pt x="41597" y="10084"/>
                  </a:cubicBezTo>
                  <a:cubicBezTo>
                    <a:pt x="41463" y="9984"/>
                    <a:pt x="41330" y="9917"/>
                    <a:pt x="41230" y="9850"/>
                  </a:cubicBezTo>
                  <a:cubicBezTo>
                    <a:pt x="41430" y="9083"/>
                    <a:pt x="41463" y="8950"/>
                    <a:pt x="41163" y="8249"/>
                  </a:cubicBezTo>
                  <a:cubicBezTo>
                    <a:pt x="40996" y="7816"/>
                    <a:pt x="40729" y="7415"/>
                    <a:pt x="40462" y="7015"/>
                  </a:cubicBezTo>
                  <a:cubicBezTo>
                    <a:pt x="40262" y="6715"/>
                    <a:pt x="39995" y="6515"/>
                    <a:pt x="39662" y="6415"/>
                  </a:cubicBezTo>
                  <a:cubicBezTo>
                    <a:pt x="39528" y="6381"/>
                    <a:pt x="39395" y="6248"/>
                    <a:pt x="39295" y="6181"/>
                  </a:cubicBezTo>
                  <a:cubicBezTo>
                    <a:pt x="39829" y="5147"/>
                    <a:pt x="39195" y="4447"/>
                    <a:pt x="38328" y="4347"/>
                  </a:cubicBezTo>
                  <a:cubicBezTo>
                    <a:pt x="38328" y="4013"/>
                    <a:pt x="38394" y="3646"/>
                    <a:pt x="38361" y="3312"/>
                  </a:cubicBezTo>
                  <a:cubicBezTo>
                    <a:pt x="38329" y="2840"/>
                    <a:pt x="38001" y="2576"/>
                    <a:pt x="37543" y="2576"/>
                  </a:cubicBezTo>
                  <a:cubicBezTo>
                    <a:pt x="37516" y="2576"/>
                    <a:pt x="37488" y="2577"/>
                    <a:pt x="37460" y="2579"/>
                  </a:cubicBezTo>
                  <a:cubicBezTo>
                    <a:pt x="37360" y="2579"/>
                    <a:pt x="37293" y="2612"/>
                    <a:pt x="37193" y="2612"/>
                  </a:cubicBezTo>
                  <a:cubicBezTo>
                    <a:pt x="37144" y="2617"/>
                    <a:pt x="37100" y="2620"/>
                    <a:pt x="37062" y="2620"/>
                  </a:cubicBezTo>
                  <a:cubicBezTo>
                    <a:pt x="36841" y="2620"/>
                    <a:pt x="36788" y="2529"/>
                    <a:pt x="36760" y="2245"/>
                  </a:cubicBezTo>
                  <a:cubicBezTo>
                    <a:pt x="36726" y="1845"/>
                    <a:pt x="36693" y="1444"/>
                    <a:pt x="36593" y="1111"/>
                  </a:cubicBezTo>
                  <a:cubicBezTo>
                    <a:pt x="36452" y="687"/>
                    <a:pt x="36142" y="454"/>
                    <a:pt x="35747" y="454"/>
                  </a:cubicBezTo>
                  <a:cubicBezTo>
                    <a:pt x="35676" y="454"/>
                    <a:pt x="35602" y="462"/>
                    <a:pt x="35526" y="477"/>
                  </a:cubicBezTo>
                  <a:cubicBezTo>
                    <a:pt x="35259" y="544"/>
                    <a:pt x="35025" y="677"/>
                    <a:pt x="34792" y="811"/>
                  </a:cubicBezTo>
                  <a:cubicBezTo>
                    <a:pt x="34625" y="877"/>
                    <a:pt x="34525" y="1011"/>
                    <a:pt x="34358" y="1144"/>
                  </a:cubicBezTo>
                  <a:cubicBezTo>
                    <a:pt x="34258" y="1011"/>
                    <a:pt x="34158" y="911"/>
                    <a:pt x="34058" y="811"/>
                  </a:cubicBezTo>
                  <a:cubicBezTo>
                    <a:pt x="33839" y="619"/>
                    <a:pt x="33598" y="451"/>
                    <a:pt x="33317" y="451"/>
                  </a:cubicBezTo>
                  <a:cubicBezTo>
                    <a:pt x="33255" y="451"/>
                    <a:pt x="33190" y="459"/>
                    <a:pt x="33124" y="477"/>
                  </a:cubicBezTo>
                  <a:cubicBezTo>
                    <a:pt x="33048" y="505"/>
                    <a:pt x="32978" y="518"/>
                    <a:pt x="32911" y="518"/>
                  </a:cubicBezTo>
                  <a:cubicBezTo>
                    <a:pt x="32743" y="518"/>
                    <a:pt x="32600" y="439"/>
                    <a:pt x="32457" y="344"/>
                  </a:cubicBezTo>
                  <a:cubicBezTo>
                    <a:pt x="32143" y="102"/>
                    <a:pt x="31812" y="1"/>
                    <a:pt x="31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3"/>
            <p:cNvSpPr/>
            <p:nvPr/>
          </p:nvSpPr>
          <p:spPr>
            <a:xfrm>
              <a:off x="1569625" y="2422325"/>
              <a:ext cx="172650" cy="19300"/>
            </a:xfrm>
            <a:custGeom>
              <a:avLst/>
              <a:gdLst/>
              <a:ahLst/>
              <a:cxnLst/>
              <a:rect l="l" t="t" r="r" b="b"/>
              <a:pathLst>
                <a:path w="6906" h="772" extrusionOk="0">
                  <a:moveTo>
                    <a:pt x="297" y="1"/>
                  </a:moveTo>
                  <a:cubicBezTo>
                    <a:pt x="198" y="1"/>
                    <a:pt x="99" y="29"/>
                    <a:pt x="1" y="128"/>
                  </a:cubicBezTo>
                  <a:cubicBezTo>
                    <a:pt x="578" y="498"/>
                    <a:pt x="3015" y="772"/>
                    <a:pt x="4911" y="772"/>
                  </a:cubicBezTo>
                  <a:cubicBezTo>
                    <a:pt x="5751" y="772"/>
                    <a:pt x="6486" y="718"/>
                    <a:pt x="6905" y="595"/>
                  </a:cubicBezTo>
                  <a:cubicBezTo>
                    <a:pt x="6839" y="417"/>
                    <a:pt x="6728" y="387"/>
                    <a:pt x="6621" y="387"/>
                  </a:cubicBezTo>
                  <a:cubicBezTo>
                    <a:pt x="6568" y="387"/>
                    <a:pt x="6516" y="395"/>
                    <a:pt x="6472" y="395"/>
                  </a:cubicBezTo>
                  <a:cubicBezTo>
                    <a:pt x="5438" y="361"/>
                    <a:pt x="4437" y="361"/>
                    <a:pt x="3403" y="295"/>
                  </a:cubicBezTo>
                  <a:cubicBezTo>
                    <a:pt x="2436" y="261"/>
                    <a:pt x="1468" y="128"/>
                    <a:pt x="501" y="28"/>
                  </a:cubicBezTo>
                  <a:cubicBezTo>
                    <a:pt x="433" y="14"/>
                    <a:pt x="365"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3"/>
            <p:cNvSpPr/>
            <p:nvPr/>
          </p:nvSpPr>
          <p:spPr>
            <a:xfrm>
              <a:off x="1543775" y="2275375"/>
              <a:ext cx="143150" cy="15550"/>
            </a:xfrm>
            <a:custGeom>
              <a:avLst/>
              <a:gdLst/>
              <a:ahLst/>
              <a:cxnLst/>
              <a:rect l="l" t="t" r="r" b="b"/>
              <a:pathLst>
                <a:path w="5726" h="622" extrusionOk="0">
                  <a:moveTo>
                    <a:pt x="5433" y="1"/>
                  </a:moveTo>
                  <a:cubicBezTo>
                    <a:pt x="5400" y="1"/>
                    <a:pt x="5368" y="2"/>
                    <a:pt x="5338" y="2"/>
                  </a:cubicBezTo>
                  <a:cubicBezTo>
                    <a:pt x="4337" y="35"/>
                    <a:pt x="3336" y="68"/>
                    <a:pt x="2302" y="135"/>
                  </a:cubicBezTo>
                  <a:cubicBezTo>
                    <a:pt x="1668" y="202"/>
                    <a:pt x="1001" y="302"/>
                    <a:pt x="367" y="402"/>
                  </a:cubicBezTo>
                  <a:cubicBezTo>
                    <a:pt x="267" y="435"/>
                    <a:pt x="167" y="502"/>
                    <a:pt x="0" y="569"/>
                  </a:cubicBezTo>
                  <a:cubicBezTo>
                    <a:pt x="118" y="605"/>
                    <a:pt x="423" y="621"/>
                    <a:pt x="836" y="621"/>
                  </a:cubicBezTo>
                  <a:cubicBezTo>
                    <a:pt x="2296" y="621"/>
                    <a:pt x="5099" y="425"/>
                    <a:pt x="5671" y="269"/>
                  </a:cubicBezTo>
                  <a:cubicBezTo>
                    <a:pt x="5726" y="23"/>
                    <a:pt x="5579" y="1"/>
                    <a:pt x="5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3"/>
            <p:cNvSpPr/>
            <p:nvPr/>
          </p:nvSpPr>
          <p:spPr>
            <a:xfrm>
              <a:off x="1556275" y="2353800"/>
              <a:ext cx="142625" cy="15675"/>
            </a:xfrm>
            <a:custGeom>
              <a:avLst/>
              <a:gdLst/>
              <a:ahLst/>
              <a:cxnLst/>
              <a:rect l="l" t="t" r="r" b="b"/>
              <a:pathLst>
                <a:path w="5705" h="627" extrusionOk="0">
                  <a:moveTo>
                    <a:pt x="5705" y="0"/>
                  </a:moveTo>
                  <a:cubicBezTo>
                    <a:pt x="5138" y="34"/>
                    <a:pt x="4571" y="67"/>
                    <a:pt x="4004" y="100"/>
                  </a:cubicBezTo>
                  <a:cubicBezTo>
                    <a:pt x="2870" y="134"/>
                    <a:pt x="1769" y="167"/>
                    <a:pt x="668" y="200"/>
                  </a:cubicBezTo>
                  <a:cubicBezTo>
                    <a:pt x="434" y="200"/>
                    <a:pt x="168" y="234"/>
                    <a:pt x="1" y="434"/>
                  </a:cubicBezTo>
                  <a:cubicBezTo>
                    <a:pt x="260" y="569"/>
                    <a:pt x="804" y="626"/>
                    <a:pt x="1463" y="626"/>
                  </a:cubicBezTo>
                  <a:cubicBezTo>
                    <a:pt x="2922" y="626"/>
                    <a:pt x="4947" y="345"/>
                    <a:pt x="5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3"/>
            <p:cNvSpPr/>
            <p:nvPr/>
          </p:nvSpPr>
          <p:spPr>
            <a:xfrm>
              <a:off x="1587975" y="2455525"/>
              <a:ext cx="171800" cy="11700"/>
            </a:xfrm>
            <a:custGeom>
              <a:avLst/>
              <a:gdLst/>
              <a:ahLst/>
              <a:cxnLst/>
              <a:rect l="l" t="t" r="r" b="b"/>
              <a:pathLst>
                <a:path w="6872" h="468" extrusionOk="0">
                  <a:moveTo>
                    <a:pt x="6472" y="1"/>
                  </a:moveTo>
                  <a:cubicBezTo>
                    <a:pt x="6038" y="34"/>
                    <a:pt x="5638" y="34"/>
                    <a:pt x="5204" y="101"/>
                  </a:cubicBezTo>
                  <a:cubicBezTo>
                    <a:pt x="4536" y="179"/>
                    <a:pt x="3862" y="206"/>
                    <a:pt x="3183" y="206"/>
                  </a:cubicBezTo>
                  <a:cubicBezTo>
                    <a:pt x="2403" y="206"/>
                    <a:pt x="1619" y="170"/>
                    <a:pt x="834" y="134"/>
                  </a:cubicBezTo>
                  <a:cubicBezTo>
                    <a:pt x="567" y="134"/>
                    <a:pt x="301" y="201"/>
                    <a:pt x="0" y="234"/>
                  </a:cubicBezTo>
                  <a:cubicBezTo>
                    <a:pt x="267" y="268"/>
                    <a:pt x="534" y="368"/>
                    <a:pt x="801" y="368"/>
                  </a:cubicBezTo>
                  <a:cubicBezTo>
                    <a:pt x="1868" y="401"/>
                    <a:pt x="2936" y="468"/>
                    <a:pt x="4003" y="468"/>
                  </a:cubicBezTo>
                  <a:cubicBezTo>
                    <a:pt x="4971" y="468"/>
                    <a:pt x="5905" y="334"/>
                    <a:pt x="6872" y="268"/>
                  </a:cubicBezTo>
                  <a:cubicBezTo>
                    <a:pt x="6805" y="1"/>
                    <a:pt x="6638" y="1"/>
                    <a:pt x="6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3"/>
            <p:cNvSpPr/>
            <p:nvPr/>
          </p:nvSpPr>
          <p:spPr>
            <a:xfrm>
              <a:off x="1543775" y="2391325"/>
              <a:ext cx="120950" cy="17675"/>
            </a:xfrm>
            <a:custGeom>
              <a:avLst/>
              <a:gdLst/>
              <a:ahLst/>
              <a:cxnLst/>
              <a:rect l="l" t="t" r="r" b="b"/>
              <a:pathLst>
                <a:path w="4838" h="707" extrusionOk="0">
                  <a:moveTo>
                    <a:pt x="0" y="0"/>
                  </a:moveTo>
                  <a:lnTo>
                    <a:pt x="0" y="0"/>
                  </a:lnTo>
                  <a:cubicBezTo>
                    <a:pt x="421" y="395"/>
                    <a:pt x="2541" y="706"/>
                    <a:pt x="3926" y="706"/>
                  </a:cubicBezTo>
                  <a:cubicBezTo>
                    <a:pt x="4299" y="706"/>
                    <a:pt x="4618" y="684"/>
                    <a:pt x="4837" y="634"/>
                  </a:cubicBezTo>
                  <a:cubicBezTo>
                    <a:pt x="4704" y="567"/>
                    <a:pt x="4637" y="501"/>
                    <a:pt x="4537" y="467"/>
                  </a:cubicBezTo>
                  <a:cubicBezTo>
                    <a:pt x="3036" y="301"/>
                    <a:pt x="1535"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3"/>
            <p:cNvSpPr/>
            <p:nvPr/>
          </p:nvSpPr>
          <p:spPr>
            <a:xfrm>
              <a:off x="1570450" y="2146825"/>
              <a:ext cx="116775" cy="15200"/>
            </a:xfrm>
            <a:custGeom>
              <a:avLst/>
              <a:gdLst/>
              <a:ahLst/>
              <a:cxnLst/>
              <a:rect l="l" t="t" r="r" b="b"/>
              <a:pathLst>
                <a:path w="4671" h="608" extrusionOk="0">
                  <a:moveTo>
                    <a:pt x="4114" y="1"/>
                  </a:moveTo>
                  <a:cubicBezTo>
                    <a:pt x="2712" y="1"/>
                    <a:pt x="1357" y="120"/>
                    <a:pt x="1" y="474"/>
                  </a:cubicBezTo>
                  <a:cubicBezTo>
                    <a:pt x="1" y="507"/>
                    <a:pt x="1" y="540"/>
                    <a:pt x="1" y="607"/>
                  </a:cubicBezTo>
                  <a:lnTo>
                    <a:pt x="435" y="607"/>
                  </a:lnTo>
                  <a:cubicBezTo>
                    <a:pt x="1268" y="507"/>
                    <a:pt x="2069" y="440"/>
                    <a:pt x="2903" y="374"/>
                  </a:cubicBezTo>
                  <a:cubicBezTo>
                    <a:pt x="3370" y="307"/>
                    <a:pt x="3870" y="307"/>
                    <a:pt x="4371" y="274"/>
                  </a:cubicBezTo>
                  <a:cubicBezTo>
                    <a:pt x="4395" y="274"/>
                    <a:pt x="4420" y="275"/>
                    <a:pt x="4446" y="275"/>
                  </a:cubicBezTo>
                  <a:cubicBezTo>
                    <a:pt x="4559" y="275"/>
                    <a:pt x="4671" y="252"/>
                    <a:pt x="4671" y="7"/>
                  </a:cubicBezTo>
                  <a:cubicBezTo>
                    <a:pt x="4484" y="3"/>
                    <a:pt x="4299" y="1"/>
                    <a:pt x="4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3"/>
            <p:cNvSpPr/>
            <p:nvPr/>
          </p:nvSpPr>
          <p:spPr>
            <a:xfrm>
              <a:off x="1591300" y="2114450"/>
              <a:ext cx="105100" cy="15050"/>
            </a:xfrm>
            <a:custGeom>
              <a:avLst/>
              <a:gdLst/>
              <a:ahLst/>
              <a:cxnLst/>
              <a:rect l="l" t="t" r="r" b="b"/>
              <a:pathLst>
                <a:path w="4204" h="602" extrusionOk="0">
                  <a:moveTo>
                    <a:pt x="4170" y="34"/>
                  </a:moveTo>
                  <a:lnTo>
                    <a:pt x="4170" y="34"/>
                  </a:lnTo>
                  <a:cubicBezTo>
                    <a:pt x="2769" y="134"/>
                    <a:pt x="1335" y="1"/>
                    <a:pt x="1" y="434"/>
                  </a:cubicBezTo>
                  <a:cubicBezTo>
                    <a:pt x="1" y="501"/>
                    <a:pt x="1" y="534"/>
                    <a:pt x="1" y="601"/>
                  </a:cubicBezTo>
                  <a:lnTo>
                    <a:pt x="535" y="601"/>
                  </a:lnTo>
                  <a:cubicBezTo>
                    <a:pt x="1235" y="568"/>
                    <a:pt x="1902" y="501"/>
                    <a:pt x="2603" y="434"/>
                  </a:cubicBezTo>
                  <a:cubicBezTo>
                    <a:pt x="3003" y="401"/>
                    <a:pt x="3437" y="401"/>
                    <a:pt x="3870" y="368"/>
                  </a:cubicBezTo>
                  <a:cubicBezTo>
                    <a:pt x="4037" y="368"/>
                    <a:pt x="4204" y="334"/>
                    <a:pt x="417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3"/>
            <p:cNvSpPr/>
            <p:nvPr/>
          </p:nvSpPr>
          <p:spPr>
            <a:xfrm>
              <a:off x="1782275" y="2428025"/>
              <a:ext cx="89250" cy="31100"/>
            </a:xfrm>
            <a:custGeom>
              <a:avLst/>
              <a:gdLst/>
              <a:ahLst/>
              <a:cxnLst/>
              <a:rect l="l" t="t" r="r" b="b"/>
              <a:pathLst>
                <a:path w="3570" h="1244" extrusionOk="0">
                  <a:moveTo>
                    <a:pt x="3570" y="0"/>
                  </a:moveTo>
                  <a:lnTo>
                    <a:pt x="3570" y="0"/>
                  </a:lnTo>
                  <a:cubicBezTo>
                    <a:pt x="2436" y="167"/>
                    <a:pt x="1368" y="534"/>
                    <a:pt x="301" y="901"/>
                  </a:cubicBezTo>
                  <a:cubicBezTo>
                    <a:pt x="201" y="934"/>
                    <a:pt x="101" y="1034"/>
                    <a:pt x="1" y="1067"/>
                  </a:cubicBezTo>
                  <a:cubicBezTo>
                    <a:pt x="1" y="1134"/>
                    <a:pt x="1" y="1168"/>
                    <a:pt x="34" y="1201"/>
                  </a:cubicBezTo>
                  <a:cubicBezTo>
                    <a:pt x="114" y="1201"/>
                    <a:pt x="215" y="1244"/>
                    <a:pt x="304" y="1244"/>
                  </a:cubicBezTo>
                  <a:cubicBezTo>
                    <a:pt x="326" y="1244"/>
                    <a:pt x="347" y="1241"/>
                    <a:pt x="368" y="1234"/>
                  </a:cubicBezTo>
                  <a:cubicBezTo>
                    <a:pt x="1502" y="967"/>
                    <a:pt x="2602" y="701"/>
                    <a:pt x="3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3"/>
            <p:cNvSpPr/>
            <p:nvPr/>
          </p:nvSpPr>
          <p:spPr>
            <a:xfrm>
              <a:off x="1529600" y="2210350"/>
              <a:ext cx="141800" cy="19225"/>
            </a:xfrm>
            <a:custGeom>
              <a:avLst/>
              <a:gdLst/>
              <a:ahLst/>
              <a:cxnLst/>
              <a:rect l="l" t="t" r="r" b="b"/>
              <a:pathLst>
                <a:path w="5672" h="769" extrusionOk="0">
                  <a:moveTo>
                    <a:pt x="5671" y="1"/>
                  </a:moveTo>
                  <a:cubicBezTo>
                    <a:pt x="3770" y="68"/>
                    <a:pt x="1835" y="68"/>
                    <a:pt x="0" y="568"/>
                  </a:cubicBezTo>
                  <a:cubicBezTo>
                    <a:pt x="34" y="635"/>
                    <a:pt x="34" y="701"/>
                    <a:pt x="34" y="768"/>
                  </a:cubicBezTo>
                  <a:cubicBezTo>
                    <a:pt x="1902" y="501"/>
                    <a:pt x="3770" y="268"/>
                    <a:pt x="5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3"/>
            <p:cNvSpPr/>
            <p:nvPr/>
          </p:nvSpPr>
          <p:spPr>
            <a:xfrm>
              <a:off x="1574625" y="2177825"/>
              <a:ext cx="107600" cy="16725"/>
            </a:xfrm>
            <a:custGeom>
              <a:avLst/>
              <a:gdLst/>
              <a:ahLst/>
              <a:cxnLst/>
              <a:rect l="l" t="t" r="r" b="b"/>
              <a:pathLst>
                <a:path w="4304" h="669" extrusionOk="0">
                  <a:moveTo>
                    <a:pt x="4004" y="1"/>
                  </a:moveTo>
                  <a:cubicBezTo>
                    <a:pt x="2969" y="68"/>
                    <a:pt x="1935" y="134"/>
                    <a:pt x="901" y="234"/>
                  </a:cubicBezTo>
                  <a:cubicBezTo>
                    <a:pt x="668" y="234"/>
                    <a:pt x="434" y="301"/>
                    <a:pt x="201" y="368"/>
                  </a:cubicBezTo>
                  <a:cubicBezTo>
                    <a:pt x="134" y="401"/>
                    <a:pt x="67" y="501"/>
                    <a:pt x="1" y="568"/>
                  </a:cubicBezTo>
                  <a:cubicBezTo>
                    <a:pt x="34" y="601"/>
                    <a:pt x="34" y="635"/>
                    <a:pt x="67" y="668"/>
                  </a:cubicBezTo>
                  <a:cubicBezTo>
                    <a:pt x="1468" y="568"/>
                    <a:pt x="2903" y="401"/>
                    <a:pt x="4304" y="168"/>
                  </a:cubicBezTo>
                  <a:cubicBezTo>
                    <a:pt x="4304" y="101"/>
                    <a:pt x="4304" y="68"/>
                    <a:pt x="4270" y="34"/>
                  </a:cubicBezTo>
                  <a:cubicBezTo>
                    <a:pt x="4204" y="1"/>
                    <a:pt x="4104"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3"/>
            <p:cNvSpPr/>
            <p:nvPr/>
          </p:nvSpPr>
          <p:spPr>
            <a:xfrm>
              <a:off x="1527925" y="2245375"/>
              <a:ext cx="97600" cy="15050"/>
            </a:xfrm>
            <a:custGeom>
              <a:avLst/>
              <a:gdLst/>
              <a:ahLst/>
              <a:cxnLst/>
              <a:rect l="l" t="t" r="r" b="b"/>
              <a:pathLst>
                <a:path w="3904" h="602" extrusionOk="0">
                  <a:moveTo>
                    <a:pt x="3637" y="1"/>
                  </a:moveTo>
                  <a:cubicBezTo>
                    <a:pt x="2936" y="1"/>
                    <a:pt x="2269" y="1"/>
                    <a:pt x="1568" y="34"/>
                  </a:cubicBezTo>
                  <a:cubicBezTo>
                    <a:pt x="1168" y="68"/>
                    <a:pt x="735" y="168"/>
                    <a:pt x="334" y="268"/>
                  </a:cubicBezTo>
                  <a:cubicBezTo>
                    <a:pt x="201" y="301"/>
                    <a:pt x="34" y="334"/>
                    <a:pt x="1" y="601"/>
                  </a:cubicBezTo>
                  <a:cubicBezTo>
                    <a:pt x="1335" y="401"/>
                    <a:pt x="2636" y="468"/>
                    <a:pt x="3903" y="68"/>
                  </a:cubicBezTo>
                  <a:cubicBezTo>
                    <a:pt x="3837" y="34"/>
                    <a:pt x="3737" y="1"/>
                    <a:pt x="3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3"/>
            <p:cNvSpPr/>
            <p:nvPr/>
          </p:nvSpPr>
          <p:spPr>
            <a:xfrm>
              <a:off x="1629675" y="2056925"/>
              <a:ext cx="94250" cy="16700"/>
            </a:xfrm>
            <a:custGeom>
              <a:avLst/>
              <a:gdLst/>
              <a:ahLst/>
              <a:cxnLst/>
              <a:rect l="l" t="t" r="r" b="b"/>
              <a:pathLst>
                <a:path w="3770" h="668" extrusionOk="0">
                  <a:moveTo>
                    <a:pt x="3770" y="0"/>
                  </a:moveTo>
                  <a:cubicBezTo>
                    <a:pt x="2502" y="100"/>
                    <a:pt x="1201" y="100"/>
                    <a:pt x="0" y="534"/>
                  </a:cubicBezTo>
                  <a:lnTo>
                    <a:pt x="0" y="667"/>
                  </a:lnTo>
                  <a:cubicBezTo>
                    <a:pt x="300" y="634"/>
                    <a:pt x="634" y="601"/>
                    <a:pt x="934" y="567"/>
                  </a:cubicBezTo>
                  <a:cubicBezTo>
                    <a:pt x="1768" y="500"/>
                    <a:pt x="2569" y="434"/>
                    <a:pt x="3403" y="400"/>
                  </a:cubicBezTo>
                  <a:cubicBezTo>
                    <a:pt x="3636" y="367"/>
                    <a:pt x="3770" y="300"/>
                    <a:pt x="3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3"/>
            <p:cNvSpPr/>
            <p:nvPr/>
          </p:nvSpPr>
          <p:spPr>
            <a:xfrm>
              <a:off x="1759750" y="2413000"/>
              <a:ext cx="95950" cy="25050"/>
            </a:xfrm>
            <a:custGeom>
              <a:avLst/>
              <a:gdLst/>
              <a:ahLst/>
              <a:cxnLst/>
              <a:rect l="l" t="t" r="r" b="b"/>
              <a:pathLst>
                <a:path w="3838" h="1002" extrusionOk="0">
                  <a:moveTo>
                    <a:pt x="3837" y="1"/>
                  </a:moveTo>
                  <a:lnTo>
                    <a:pt x="3837" y="1"/>
                  </a:lnTo>
                  <a:cubicBezTo>
                    <a:pt x="2536" y="234"/>
                    <a:pt x="1235" y="568"/>
                    <a:pt x="1" y="1001"/>
                  </a:cubicBezTo>
                  <a:cubicBezTo>
                    <a:pt x="1335" y="901"/>
                    <a:pt x="2603" y="501"/>
                    <a:pt x="3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3"/>
            <p:cNvSpPr/>
            <p:nvPr/>
          </p:nvSpPr>
          <p:spPr>
            <a:xfrm>
              <a:off x="1699725" y="1775875"/>
              <a:ext cx="8350" cy="104275"/>
            </a:xfrm>
            <a:custGeom>
              <a:avLst/>
              <a:gdLst/>
              <a:ahLst/>
              <a:cxnLst/>
              <a:rect l="l" t="t" r="r" b="b"/>
              <a:pathLst>
                <a:path w="334" h="4171" extrusionOk="0">
                  <a:moveTo>
                    <a:pt x="334" y="1"/>
                  </a:moveTo>
                  <a:cubicBezTo>
                    <a:pt x="0" y="2035"/>
                    <a:pt x="0" y="3537"/>
                    <a:pt x="334" y="4170"/>
                  </a:cubicBez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3"/>
            <p:cNvSpPr/>
            <p:nvPr/>
          </p:nvSpPr>
          <p:spPr>
            <a:xfrm>
              <a:off x="1914050" y="2296125"/>
              <a:ext cx="52550" cy="24325"/>
            </a:xfrm>
            <a:custGeom>
              <a:avLst/>
              <a:gdLst/>
              <a:ahLst/>
              <a:cxnLst/>
              <a:rect l="l" t="t" r="r" b="b"/>
              <a:pathLst>
                <a:path w="2102" h="973" extrusionOk="0">
                  <a:moveTo>
                    <a:pt x="1958" y="1"/>
                  </a:moveTo>
                  <a:cubicBezTo>
                    <a:pt x="1898" y="1"/>
                    <a:pt x="1830" y="24"/>
                    <a:pt x="1768" y="39"/>
                  </a:cubicBezTo>
                  <a:cubicBezTo>
                    <a:pt x="1268" y="206"/>
                    <a:pt x="801" y="339"/>
                    <a:pt x="334" y="473"/>
                  </a:cubicBezTo>
                  <a:cubicBezTo>
                    <a:pt x="67" y="539"/>
                    <a:pt x="0" y="706"/>
                    <a:pt x="33" y="973"/>
                  </a:cubicBezTo>
                  <a:cubicBezTo>
                    <a:pt x="367" y="906"/>
                    <a:pt x="634" y="873"/>
                    <a:pt x="901" y="773"/>
                  </a:cubicBezTo>
                  <a:cubicBezTo>
                    <a:pt x="1234" y="673"/>
                    <a:pt x="1568" y="573"/>
                    <a:pt x="1901" y="406"/>
                  </a:cubicBezTo>
                  <a:cubicBezTo>
                    <a:pt x="2001" y="373"/>
                    <a:pt x="2102" y="206"/>
                    <a:pt x="2102" y="139"/>
                  </a:cubicBezTo>
                  <a:cubicBezTo>
                    <a:pt x="2084" y="31"/>
                    <a:pt x="2027" y="1"/>
                    <a:pt x="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3"/>
            <p:cNvSpPr/>
            <p:nvPr/>
          </p:nvSpPr>
          <p:spPr>
            <a:xfrm>
              <a:off x="1755600" y="1895975"/>
              <a:ext cx="10850" cy="90925"/>
            </a:xfrm>
            <a:custGeom>
              <a:avLst/>
              <a:gdLst/>
              <a:ahLst/>
              <a:cxnLst/>
              <a:rect l="l" t="t" r="r" b="b"/>
              <a:pathLst>
                <a:path w="434" h="3637" extrusionOk="0">
                  <a:moveTo>
                    <a:pt x="300" y="0"/>
                  </a:moveTo>
                  <a:lnTo>
                    <a:pt x="300" y="0"/>
                  </a:lnTo>
                  <a:cubicBezTo>
                    <a:pt x="134" y="367"/>
                    <a:pt x="167" y="801"/>
                    <a:pt x="134" y="1201"/>
                  </a:cubicBezTo>
                  <a:cubicBezTo>
                    <a:pt x="134" y="1601"/>
                    <a:pt x="100" y="2002"/>
                    <a:pt x="67" y="2402"/>
                  </a:cubicBezTo>
                  <a:cubicBezTo>
                    <a:pt x="0" y="3269"/>
                    <a:pt x="0" y="3336"/>
                    <a:pt x="234" y="3636"/>
                  </a:cubicBezTo>
                  <a:cubicBezTo>
                    <a:pt x="434" y="2369"/>
                    <a:pt x="267" y="1168"/>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3"/>
            <p:cNvSpPr/>
            <p:nvPr/>
          </p:nvSpPr>
          <p:spPr>
            <a:xfrm>
              <a:off x="1537925" y="2316275"/>
              <a:ext cx="55900" cy="10700"/>
            </a:xfrm>
            <a:custGeom>
              <a:avLst/>
              <a:gdLst/>
              <a:ahLst/>
              <a:cxnLst/>
              <a:rect l="l" t="t" r="r" b="b"/>
              <a:pathLst>
                <a:path w="2236" h="428" extrusionOk="0">
                  <a:moveTo>
                    <a:pt x="1281" y="0"/>
                  </a:moveTo>
                  <a:cubicBezTo>
                    <a:pt x="960" y="0"/>
                    <a:pt x="635" y="34"/>
                    <a:pt x="301" y="100"/>
                  </a:cubicBezTo>
                  <a:cubicBezTo>
                    <a:pt x="201" y="134"/>
                    <a:pt x="101" y="200"/>
                    <a:pt x="1" y="267"/>
                  </a:cubicBezTo>
                  <a:cubicBezTo>
                    <a:pt x="1" y="300"/>
                    <a:pt x="34" y="367"/>
                    <a:pt x="34" y="400"/>
                  </a:cubicBezTo>
                  <a:cubicBezTo>
                    <a:pt x="175" y="419"/>
                    <a:pt x="314" y="427"/>
                    <a:pt x="451" y="427"/>
                  </a:cubicBezTo>
                  <a:cubicBezTo>
                    <a:pt x="1060" y="427"/>
                    <a:pt x="1637" y="264"/>
                    <a:pt x="2236" y="100"/>
                  </a:cubicBezTo>
                  <a:cubicBezTo>
                    <a:pt x="1919" y="34"/>
                    <a:pt x="1602"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3"/>
            <p:cNvSpPr/>
            <p:nvPr/>
          </p:nvSpPr>
          <p:spPr>
            <a:xfrm>
              <a:off x="1921550" y="2230375"/>
              <a:ext cx="51725" cy="19200"/>
            </a:xfrm>
            <a:custGeom>
              <a:avLst/>
              <a:gdLst/>
              <a:ahLst/>
              <a:cxnLst/>
              <a:rect l="l" t="t" r="r" b="b"/>
              <a:pathLst>
                <a:path w="2069" h="768" extrusionOk="0">
                  <a:moveTo>
                    <a:pt x="1902" y="0"/>
                  </a:moveTo>
                  <a:cubicBezTo>
                    <a:pt x="1335" y="134"/>
                    <a:pt x="767" y="267"/>
                    <a:pt x="200" y="401"/>
                  </a:cubicBezTo>
                  <a:cubicBezTo>
                    <a:pt x="167" y="401"/>
                    <a:pt x="100" y="401"/>
                    <a:pt x="100" y="434"/>
                  </a:cubicBezTo>
                  <a:cubicBezTo>
                    <a:pt x="67" y="534"/>
                    <a:pt x="34" y="601"/>
                    <a:pt x="0" y="768"/>
                  </a:cubicBezTo>
                  <a:cubicBezTo>
                    <a:pt x="767" y="634"/>
                    <a:pt x="1468" y="601"/>
                    <a:pt x="2068" y="167"/>
                  </a:cubicBezTo>
                  <a:cubicBezTo>
                    <a:pt x="2068" y="134"/>
                    <a:pt x="2035" y="100"/>
                    <a:pt x="2035" y="34"/>
                  </a:cubicBezTo>
                  <a:cubicBezTo>
                    <a:pt x="1968" y="34"/>
                    <a:pt x="1935" y="0"/>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3"/>
            <p:cNvSpPr/>
            <p:nvPr/>
          </p:nvSpPr>
          <p:spPr>
            <a:xfrm>
              <a:off x="1919050" y="2177825"/>
              <a:ext cx="41725" cy="17550"/>
            </a:xfrm>
            <a:custGeom>
              <a:avLst/>
              <a:gdLst/>
              <a:ahLst/>
              <a:cxnLst/>
              <a:rect l="l" t="t" r="r" b="b"/>
              <a:pathLst>
                <a:path w="1669" h="702" extrusionOk="0">
                  <a:moveTo>
                    <a:pt x="1401" y="1"/>
                  </a:moveTo>
                  <a:cubicBezTo>
                    <a:pt x="1034" y="101"/>
                    <a:pt x="634" y="201"/>
                    <a:pt x="234" y="268"/>
                  </a:cubicBezTo>
                  <a:cubicBezTo>
                    <a:pt x="0" y="334"/>
                    <a:pt x="0" y="468"/>
                    <a:pt x="100" y="701"/>
                  </a:cubicBezTo>
                  <a:cubicBezTo>
                    <a:pt x="601" y="635"/>
                    <a:pt x="1101" y="601"/>
                    <a:pt x="1535" y="368"/>
                  </a:cubicBezTo>
                  <a:cubicBezTo>
                    <a:pt x="1601" y="334"/>
                    <a:pt x="1601" y="201"/>
                    <a:pt x="1668" y="134"/>
                  </a:cubicBezTo>
                  <a:cubicBezTo>
                    <a:pt x="1568" y="68"/>
                    <a:pt x="1468"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3"/>
            <p:cNvSpPr/>
            <p:nvPr/>
          </p:nvSpPr>
          <p:spPr>
            <a:xfrm>
              <a:off x="1914050" y="2146150"/>
              <a:ext cx="41700" cy="18025"/>
            </a:xfrm>
            <a:custGeom>
              <a:avLst/>
              <a:gdLst/>
              <a:ahLst/>
              <a:cxnLst/>
              <a:rect l="l" t="t" r="r" b="b"/>
              <a:pathLst>
                <a:path w="1668" h="721" extrusionOk="0">
                  <a:moveTo>
                    <a:pt x="1635" y="0"/>
                  </a:moveTo>
                  <a:lnTo>
                    <a:pt x="1635" y="0"/>
                  </a:lnTo>
                  <a:cubicBezTo>
                    <a:pt x="1034" y="134"/>
                    <a:pt x="534" y="367"/>
                    <a:pt x="0" y="567"/>
                  </a:cubicBezTo>
                  <a:cubicBezTo>
                    <a:pt x="131" y="670"/>
                    <a:pt x="256" y="721"/>
                    <a:pt x="411" y="721"/>
                  </a:cubicBezTo>
                  <a:cubicBezTo>
                    <a:pt x="610" y="721"/>
                    <a:pt x="859" y="636"/>
                    <a:pt x="1234" y="467"/>
                  </a:cubicBezTo>
                  <a:cubicBezTo>
                    <a:pt x="1401" y="401"/>
                    <a:pt x="1668" y="367"/>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3"/>
            <p:cNvSpPr/>
            <p:nvPr/>
          </p:nvSpPr>
          <p:spPr>
            <a:xfrm>
              <a:off x="1907375" y="2330450"/>
              <a:ext cx="45050" cy="17525"/>
            </a:xfrm>
            <a:custGeom>
              <a:avLst/>
              <a:gdLst/>
              <a:ahLst/>
              <a:cxnLst/>
              <a:rect l="l" t="t" r="r" b="b"/>
              <a:pathLst>
                <a:path w="1802" h="701" extrusionOk="0">
                  <a:moveTo>
                    <a:pt x="1801" y="0"/>
                  </a:moveTo>
                  <a:lnTo>
                    <a:pt x="1801" y="0"/>
                  </a:lnTo>
                  <a:cubicBezTo>
                    <a:pt x="1168" y="100"/>
                    <a:pt x="234" y="501"/>
                    <a:pt x="0" y="701"/>
                  </a:cubicBezTo>
                  <a:cubicBezTo>
                    <a:pt x="767" y="667"/>
                    <a:pt x="1601" y="334"/>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3"/>
            <p:cNvSpPr/>
            <p:nvPr/>
          </p:nvSpPr>
          <p:spPr>
            <a:xfrm>
              <a:off x="1927375" y="2203675"/>
              <a:ext cx="33400" cy="11300"/>
            </a:xfrm>
            <a:custGeom>
              <a:avLst/>
              <a:gdLst/>
              <a:ahLst/>
              <a:cxnLst/>
              <a:rect l="l" t="t" r="r" b="b"/>
              <a:pathLst>
                <a:path w="1336" h="452" extrusionOk="0">
                  <a:moveTo>
                    <a:pt x="1335" y="1"/>
                  </a:moveTo>
                  <a:lnTo>
                    <a:pt x="1335" y="1"/>
                  </a:lnTo>
                  <a:cubicBezTo>
                    <a:pt x="901" y="68"/>
                    <a:pt x="434" y="68"/>
                    <a:pt x="1" y="401"/>
                  </a:cubicBezTo>
                  <a:cubicBezTo>
                    <a:pt x="134" y="435"/>
                    <a:pt x="268" y="451"/>
                    <a:pt x="397" y="451"/>
                  </a:cubicBezTo>
                  <a:cubicBezTo>
                    <a:pt x="785" y="451"/>
                    <a:pt x="1135" y="301"/>
                    <a:pt x="1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3"/>
            <p:cNvSpPr/>
            <p:nvPr/>
          </p:nvSpPr>
          <p:spPr>
            <a:xfrm>
              <a:off x="1904025" y="2125300"/>
              <a:ext cx="35900" cy="7775"/>
            </a:xfrm>
            <a:custGeom>
              <a:avLst/>
              <a:gdLst/>
              <a:ahLst/>
              <a:cxnLst/>
              <a:rect l="l" t="t" r="r" b="b"/>
              <a:pathLst>
                <a:path w="1436" h="311" extrusionOk="0">
                  <a:moveTo>
                    <a:pt x="1435" y="0"/>
                  </a:moveTo>
                  <a:cubicBezTo>
                    <a:pt x="935" y="0"/>
                    <a:pt x="468" y="34"/>
                    <a:pt x="1" y="267"/>
                  </a:cubicBezTo>
                  <a:cubicBezTo>
                    <a:pt x="121" y="297"/>
                    <a:pt x="236" y="310"/>
                    <a:pt x="348" y="310"/>
                  </a:cubicBezTo>
                  <a:cubicBezTo>
                    <a:pt x="732" y="310"/>
                    <a:pt x="1073" y="155"/>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3"/>
            <p:cNvSpPr/>
            <p:nvPr/>
          </p:nvSpPr>
          <p:spPr>
            <a:xfrm>
              <a:off x="1648025" y="2307825"/>
              <a:ext cx="35050" cy="7275"/>
            </a:xfrm>
            <a:custGeom>
              <a:avLst/>
              <a:gdLst/>
              <a:ahLst/>
              <a:cxnLst/>
              <a:rect l="l" t="t" r="r" b="b"/>
              <a:pathLst>
                <a:path w="1402" h="291" extrusionOk="0">
                  <a:moveTo>
                    <a:pt x="702" y="0"/>
                  </a:moveTo>
                  <a:cubicBezTo>
                    <a:pt x="428" y="0"/>
                    <a:pt x="214" y="69"/>
                    <a:pt x="0" y="205"/>
                  </a:cubicBezTo>
                  <a:cubicBezTo>
                    <a:pt x="155" y="267"/>
                    <a:pt x="307" y="290"/>
                    <a:pt x="456" y="290"/>
                  </a:cubicBezTo>
                  <a:cubicBezTo>
                    <a:pt x="787" y="290"/>
                    <a:pt x="1102" y="174"/>
                    <a:pt x="1401" y="105"/>
                  </a:cubicBezTo>
                  <a:cubicBezTo>
                    <a:pt x="1123" y="35"/>
                    <a:pt x="897"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3"/>
            <p:cNvSpPr/>
            <p:nvPr/>
          </p:nvSpPr>
          <p:spPr>
            <a:xfrm>
              <a:off x="1800625" y="2468050"/>
              <a:ext cx="36725" cy="10850"/>
            </a:xfrm>
            <a:custGeom>
              <a:avLst/>
              <a:gdLst/>
              <a:ahLst/>
              <a:cxnLst/>
              <a:rect l="l" t="t" r="r" b="b"/>
              <a:pathLst>
                <a:path w="1469" h="434" extrusionOk="0">
                  <a:moveTo>
                    <a:pt x="1468" y="0"/>
                  </a:moveTo>
                  <a:cubicBezTo>
                    <a:pt x="934" y="0"/>
                    <a:pt x="467" y="167"/>
                    <a:pt x="0" y="434"/>
                  </a:cubicBezTo>
                  <a:cubicBezTo>
                    <a:pt x="534" y="400"/>
                    <a:pt x="1001" y="2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3"/>
            <p:cNvSpPr/>
            <p:nvPr/>
          </p:nvSpPr>
          <p:spPr>
            <a:xfrm>
              <a:off x="1899850" y="2373800"/>
              <a:ext cx="30050" cy="9450"/>
            </a:xfrm>
            <a:custGeom>
              <a:avLst/>
              <a:gdLst/>
              <a:ahLst/>
              <a:cxnLst/>
              <a:rect l="l" t="t" r="r" b="b"/>
              <a:pathLst>
                <a:path w="1202" h="378" extrusionOk="0">
                  <a:moveTo>
                    <a:pt x="1202" y="1"/>
                  </a:moveTo>
                  <a:lnTo>
                    <a:pt x="1202" y="1"/>
                  </a:lnTo>
                  <a:cubicBezTo>
                    <a:pt x="768" y="34"/>
                    <a:pt x="368" y="101"/>
                    <a:pt x="1" y="368"/>
                  </a:cubicBezTo>
                  <a:cubicBezTo>
                    <a:pt x="86" y="374"/>
                    <a:pt x="170" y="378"/>
                    <a:pt x="251" y="378"/>
                  </a:cubicBezTo>
                  <a:cubicBezTo>
                    <a:pt x="612" y="378"/>
                    <a:pt x="929" y="30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3"/>
            <p:cNvSpPr/>
            <p:nvPr/>
          </p:nvSpPr>
          <p:spPr>
            <a:xfrm>
              <a:off x="1714725" y="2031900"/>
              <a:ext cx="29225" cy="7750"/>
            </a:xfrm>
            <a:custGeom>
              <a:avLst/>
              <a:gdLst/>
              <a:ahLst/>
              <a:cxnLst/>
              <a:rect l="l" t="t" r="r" b="b"/>
              <a:pathLst>
                <a:path w="1169" h="310" extrusionOk="0">
                  <a:moveTo>
                    <a:pt x="1168" y="0"/>
                  </a:moveTo>
                  <a:lnTo>
                    <a:pt x="1168" y="0"/>
                  </a:lnTo>
                  <a:cubicBezTo>
                    <a:pt x="768" y="34"/>
                    <a:pt x="401" y="34"/>
                    <a:pt x="1" y="267"/>
                  </a:cubicBezTo>
                  <a:cubicBezTo>
                    <a:pt x="216" y="267"/>
                    <a:pt x="418" y="310"/>
                    <a:pt x="601" y="310"/>
                  </a:cubicBezTo>
                  <a:cubicBezTo>
                    <a:pt x="816" y="310"/>
                    <a:pt x="1007" y="252"/>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3"/>
            <p:cNvSpPr/>
            <p:nvPr/>
          </p:nvSpPr>
          <p:spPr>
            <a:xfrm>
              <a:off x="1783100" y="2029125"/>
              <a:ext cx="20050" cy="7050"/>
            </a:xfrm>
            <a:custGeom>
              <a:avLst/>
              <a:gdLst/>
              <a:ahLst/>
              <a:cxnLst/>
              <a:rect l="l" t="t" r="r" b="b"/>
              <a:pathLst>
                <a:path w="802" h="282" extrusionOk="0">
                  <a:moveTo>
                    <a:pt x="336" y="1"/>
                  </a:moveTo>
                  <a:cubicBezTo>
                    <a:pt x="230" y="1"/>
                    <a:pt x="121" y="11"/>
                    <a:pt x="1" y="11"/>
                  </a:cubicBezTo>
                  <a:cubicBezTo>
                    <a:pt x="189" y="199"/>
                    <a:pt x="282" y="281"/>
                    <a:pt x="404" y="281"/>
                  </a:cubicBezTo>
                  <a:cubicBezTo>
                    <a:pt x="499" y="281"/>
                    <a:pt x="612" y="232"/>
                    <a:pt x="802" y="145"/>
                  </a:cubicBezTo>
                  <a:cubicBezTo>
                    <a:pt x="641" y="25"/>
                    <a:pt x="493"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3"/>
            <p:cNvSpPr/>
            <p:nvPr/>
          </p:nvSpPr>
          <p:spPr>
            <a:xfrm>
              <a:off x="1889025" y="2096950"/>
              <a:ext cx="17525" cy="4725"/>
            </a:xfrm>
            <a:custGeom>
              <a:avLst/>
              <a:gdLst/>
              <a:ahLst/>
              <a:cxnLst/>
              <a:rect l="l" t="t" r="r" b="b"/>
              <a:pathLst>
                <a:path w="701" h="189" extrusionOk="0">
                  <a:moveTo>
                    <a:pt x="0" y="0"/>
                  </a:moveTo>
                  <a:cubicBezTo>
                    <a:pt x="0" y="34"/>
                    <a:pt x="0" y="100"/>
                    <a:pt x="0" y="134"/>
                  </a:cubicBezTo>
                  <a:cubicBezTo>
                    <a:pt x="69" y="173"/>
                    <a:pt x="137" y="189"/>
                    <a:pt x="205" y="189"/>
                  </a:cubicBezTo>
                  <a:cubicBezTo>
                    <a:pt x="371" y="189"/>
                    <a:pt x="536" y="95"/>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3"/>
            <p:cNvSpPr/>
            <p:nvPr/>
          </p:nvSpPr>
          <p:spPr>
            <a:xfrm>
              <a:off x="1874000" y="2071100"/>
              <a:ext cx="16725" cy="7375"/>
            </a:xfrm>
            <a:custGeom>
              <a:avLst/>
              <a:gdLst/>
              <a:ahLst/>
              <a:cxnLst/>
              <a:rect l="l" t="t" r="r" b="b"/>
              <a:pathLst>
                <a:path w="669" h="295" extrusionOk="0">
                  <a:moveTo>
                    <a:pt x="668" y="0"/>
                  </a:moveTo>
                  <a:cubicBezTo>
                    <a:pt x="468" y="67"/>
                    <a:pt x="268" y="100"/>
                    <a:pt x="1" y="167"/>
                  </a:cubicBezTo>
                  <a:cubicBezTo>
                    <a:pt x="133" y="260"/>
                    <a:pt x="239" y="295"/>
                    <a:pt x="330" y="295"/>
                  </a:cubicBezTo>
                  <a:cubicBezTo>
                    <a:pt x="467" y="295"/>
                    <a:pt x="567" y="214"/>
                    <a:pt x="668" y="134"/>
                  </a:cubicBezTo>
                  <a:cubicBezTo>
                    <a:pt x="668" y="100"/>
                    <a:pt x="6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3"/>
            <p:cNvSpPr/>
            <p:nvPr/>
          </p:nvSpPr>
          <p:spPr>
            <a:xfrm>
              <a:off x="1671375" y="2240375"/>
              <a:ext cx="10025" cy="7100"/>
            </a:xfrm>
            <a:custGeom>
              <a:avLst/>
              <a:gdLst/>
              <a:ahLst/>
              <a:cxnLst/>
              <a:rect l="l" t="t" r="r" b="b"/>
              <a:pathLst>
                <a:path w="401" h="284" extrusionOk="0">
                  <a:moveTo>
                    <a:pt x="367" y="1"/>
                  </a:moveTo>
                  <a:cubicBezTo>
                    <a:pt x="234" y="34"/>
                    <a:pt x="134" y="67"/>
                    <a:pt x="0" y="134"/>
                  </a:cubicBezTo>
                  <a:cubicBezTo>
                    <a:pt x="58" y="231"/>
                    <a:pt x="128" y="283"/>
                    <a:pt x="202" y="283"/>
                  </a:cubicBezTo>
                  <a:cubicBezTo>
                    <a:pt x="256" y="283"/>
                    <a:pt x="311" y="257"/>
                    <a:pt x="367" y="201"/>
                  </a:cubicBezTo>
                  <a:cubicBezTo>
                    <a:pt x="400" y="167"/>
                    <a:pt x="3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3"/>
            <p:cNvSpPr/>
            <p:nvPr/>
          </p:nvSpPr>
          <p:spPr>
            <a:xfrm>
              <a:off x="1694725" y="2089450"/>
              <a:ext cx="13350" cy="5050"/>
            </a:xfrm>
            <a:custGeom>
              <a:avLst/>
              <a:gdLst/>
              <a:ahLst/>
              <a:cxnLst/>
              <a:rect l="l" t="t" r="r" b="b"/>
              <a:pathLst>
                <a:path w="534" h="202" extrusionOk="0">
                  <a:moveTo>
                    <a:pt x="534" y="0"/>
                  </a:moveTo>
                  <a:lnTo>
                    <a:pt x="534" y="0"/>
                  </a:lnTo>
                  <a:cubicBezTo>
                    <a:pt x="334" y="33"/>
                    <a:pt x="234" y="67"/>
                    <a:pt x="0" y="100"/>
                  </a:cubicBezTo>
                  <a:cubicBezTo>
                    <a:pt x="122" y="161"/>
                    <a:pt x="209" y="201"/>
                    <a:pt x="284" y="201"/>
                  </a:cubicBezTo>
                  <a:cubicBezTo>
                    <a:pt x="372" y="201"/>
                    <a:pt x="443" y="145"/>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3"/>
            <p:cNvSpPr/>
            <p:nvPr/>
          </p:nvSpPr>
          <p:spPr>
            <a:xfrm>
              <a:off x="1854000" y="2043575"/>
              <a:ext cx="10025" cy="4850"/>
            </a:xfrm>
            <a:custGeom>
              <a:avLst/>
              <a:gdLst/>
              <a:ahLst/>
              <a:cxnLst/>
              <a:rect l="l" t="t" r="r" b="b"/>
              <a:pathLst>
                <a:path w="401" h="194" extrusionOk="0">
                  <a:moveTo>
                    <a:pt x="0" y="0"/>
                  </a:moveTo>
                  <a:cubicBezTo>
                    <a:pt x="54" y="125"/>
                    <a:pt x="107" y="193"/>
                    <a:pt x="176" y="193"/>
                  </a:cubicBezTo>
                  <a:cubicBezTo>
                    <a:pt x="236" y="193"/>
                    <a:pt x="308" y="142"/>
                    <a:pt x="401" y="34"/>
                  </a:cubicBezTo>
                  <a:cubicBezTo>
                    <a:pt x="234" y="34"/>
                    <a:pt x="10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3"/>
            <p:cNvSpPr/>
            <p:nvPr/>
          </p:nvSpPr>
          <p:spPr>
            <a:xfrm>
              <a:off x="1920700" y="2276250"/>
              <a:ext cx="5050" cy="6675"/>
            </a:xfrm>
            <a:custGeom>
              <a:avLst/>
              <a:gdLst/>
              <a:ahLst/>
              <a:cxnLst/>
              <a:rect l="l" t="t" r="r" b="b"/>
              <a:pathLst>
                <a:path w="202" h="267" extrusionOk="0">
                  <a:moveTo>
                    <a:pt x="68" y="0"/>
                  </a:moveTo>
                  <a:cubicBezTo>
                    <a:pt x="34" y="67"/>
                    <a:pt x="34" y="167"/>
                    <a:pt x="1" y="234"/>
                  </a:cubicBezTo>
                  <a:lnTo>
                    <a:pt x="68" y="267"/>
                  </a:lnTo>
                  <a:cubicBezTo>
                    <a:pt x="101" y="200"/>
                    <a:pt x="168" y="100"/>
                    <a:pt x="201" y="33"/>
                  </a:cubicBezTo>
                  <a:cubicBezTo>
                    <a:pt x="134" y="33"/>
                    <a:pt x="101"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3"/>
            <p:cNvSpPr/>
            <p:nvPr/>
          </p:nvSpPr>
          <p:spPr>
            <a:xfrm>
              <a:off x="2223425" y="1505950"/>
              <a:ext cx="134300" cy="13950"/>
            </a:xfrm>
            <a:custGeom>
              <a:avLst/>
              <a:gdLst/>
              <a:ahLst/>
              <a:cxnLst/>
              <a:rect l="l" t="t" r="r" b="b"/>
              <a:pathLst>
                <a:path w="5372" h="558" extrusionOk="0">
                  <a:moveTo>
                    <a:pt x="1504" y="1"/>
                  </a:moveTo>
                  <a:cubicBezTo>
                    <a:pt x="841" y="1"/>
                    <a:pt x="279" y="50"/>
                    <a:pt x="1" y="157"/>
                  </a:cubicBezTo>
                  <a:cubicBezTo>
                    <a:pt x="201" y="157"/>
                    <a:pt x="334" y="190"/>
                    <a:pt x="468" y="190"/>
                  </a:cubicBezTo>
                  <a:cubicBezTo>
                    <a:pt x="690" y="190"/>
                    <a:pt x="912" y="175"/>
                    <a:pt x="1135" y="175"/>
                  </a:cubicBezTo>
                  <a:cubicBezTo>
                    <a:pt x="1246" y="175"/>
                    <a:pt x="1357" y="179"/>
                    <a:pt x="1468" y="190"/>
                  </a:cubicBezTo>
                  <a:cubicBezTo>
                    <a:pt x="2302" y="290"/>
                    <a:pt x="3169" y="390"/>
                    <a:pt x="4003" y="490"/>
                  </a:cubicBezTo>
                  <a:cubicBezTo>
                    <a:pt x="4470" y="524"/>
                    <a:pt x="4904" y="524"/>
                    <a:pt x="5371" y="557"/>
                  </a:cubicBezTo>
                  <a:cubicBezTo>
                    <a:pt x="4760" y="218"/>
                    <a:pt x="2905" y="1"/>
                    <a:pt x="1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3"/>
            <p:cNvSpPr/>
            <p:nvPr/>
          </p:nvSpPr>
          <p:spPr>
            <a:xfrm>
              <a:off x="2618700" y="1303875"/>
              <a:ext cx="70925" cy="81750"/>
            </a:xfrm>
            <a:custGeom>
              <a:avLst/>
              <a:gdLst/>
              <a:ahLst/>
              <a:cxnLst/>
              <a:rect l="l" t="t" r="r" b="b"/>
              <a:pathLst>
                <a:path w="2837" h="3270" extrusionOk="0">
                  <a:moveTo>
                    <a:pt x="1" y="1"/>
                  </a:moveTo>
                  <a:lnTo>
                    <a:pt x="1" y="1"/>
                  </a:lnTo>
                  <a:cubicBezTo>
                    <a:pt x="868" y="1068"/>
                    <a:pt x="1702" y="2069"/>
                    <a:pt x="2536" y="3103"/>
                  </a:cubicBezTo>
                  <a:cubicBezTo>
                    <a:pt x="2569" y="3169"/>
                    <a:pt x="2669" y="3169"/>
                    <a:pt x="2836" y="3270"/>
                  </a:cubicBezTo>
                  <a:cubicBezTo>
                    <a:pt x="2536" y="2536"/>
                    <a:pt x="6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3"/>
            <p:cNvSpPr/>
            <p:nvPr/>
          </p:nvSpPr>
          <p:spPr>
            <a:xfrm>
              <a:off x="2180900" y="1439800"/>
              <a:ext cx="60075" cy="11025"/>
            </a:xfrm>
            <a:custGeom>
              <a:avLst/>
              <a:gdLst/>
              <a:ahLst/>
              <a:cxnLst/>
              <a:rect l="l" t="t" r="r" b="b"/>
              <a:pathLst>
                <a:path w="2403" h="441" extrusionOk="0">
                  <a:moveTo>
                    <a:pt x="2002" y="1"/>
                  </a:moveTo>
                  <a:cubicBezTo>
                    <a:pt x="1368" y="67"/>
                    <a:pt x="768" y="168"/>
                    <a:pt x="134" y="301"/>
                  </a:cubicBezTo>
                  <a:cubicBezTo>
                    <a:pt x="100" y="301"/>
                    <a:pt x="67" y="368"/>
                    <a:pt x="0" y="434"/>
                  </a:cubicBezTo>
                  <a:cubicBezTo>
                    <a:pt x="150" y="439"/>
                    <a:pt x="294" y="441"/>
                    <a:pt x="430" y="441"/>
                  </a:cubicBezTo>
                  <a:cubicBezTo>
                    <a:pt x="1388" y="441"/>
                    <a:pt x="2023" y="338"/>
                    <a:pt x="2402" y="134"/>
                  </a:cubicBezTo>
                  <a:cubicBezTo>
                    <a:pt x="2202" y="67"/>
                    <a:pt x="2102" y="1"/>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3"/>
            <p:cNvSpPr/>
            <p:nvPr/>
          </p:nvSpPr>
          <p:spPr>
            <a:xfrm>
              <a:off x="2242600" y="1360075"/>
              <a:ext cx="67575" cy="10550"/>
            </a:xfrm>
            <a:custGeom>
              <a:avLst/>
              <a:gdLst/>
              <a:ahLst/>
              <a:cxnLst/>
              <a:rect l="l" t="t" r="r" b="b"/>
              <a:pathLst>
                <a:path w="2703" h="422" extrusionOk="0">
                  <a:moveTo>
                    <a:pt x="1698" y="0"/>
                  </a:moveTo>
                  <a:cubicBezTo>
                    <a:pt x="1052" y="0"/>
                    <a:pt x="330" y="154"/>
                    <a:pt x="1" y="421"/>
                  </a:cubicBezTo>
                  <a:cubicBezTo>
                    <a:pt x="935" y="354"/>
                    <a:pt x="1802" y="254"/>
                    <a:pt x="2703" y="188"/>
                  </a:cubicBezTo>
                  <a:cubicBezTo>
                    <a:pt x="2472" y="60"/>
                    <a:pt x="2100"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3"/>
            <p:cNvSpPr/>
            <p:nvPr/>
          </p:nvSpPr>
          <p:spPr>
            <a:xfrm>
              <a:off x="2341850" y="1484425"/>
              <a:ext cx="29200" cy="9400"/>
            </a:xfrm>
            <a:custGeom>
              <a:avLst/>
              <a:gdLst/>
              <a:ahLst/>
              <a:cxnLst/>
              <a:rect l="l" t="t" r="r" b="b"/>
              <a:pathLst>
                <a:path w="1168" h="376" extrusionOk="0">
                  <a:moveTo>
                    <a:pt x="609" y="0"/>
                  </a:moveTo>
                  <a:cubicBezTo>
                    <a:pt x="392" y="0"/>
                    <a:pt x="167" y="84"/>
                    <a:pt x="0" y="251"/>
                  </a:cubicBezTo>
                  <a:cubicBezTo>
                    <a:pt x="200" y="334"/>
                    <a:pt x="401" y="376"/>
                    <a:pt x="596" y="376"/>
                  </a:cubicBezTo>
                  <a:cubicBezTo>
                    <a:pt x="792" y="376"/>
                    <a:pt x="984" y="334"/>
                    <a:pt x="1168" y="251"/>
                  </a:cubicBezTo>
                  <a:cubicBezTo>
                    <a:pt x="1034" y="84"/>
                    <a:pt x="826"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3"/>
            <p:cNvSpPr/>
            <p:nvPr/>
          </p:nvSpPr>
          <p:spPr>
            <a:xfrm>
              <a:off x="2523650" y="1090400"/>
              <a:ext cx="33375" cy="24200"/>
            </a:xfrm>
            <a:custGeom>
              <a:avLst/>
              <a:gdLst/>
              <a:ahLst/>
              <a:cxnLst/>
              <a:rect l="l" t="t" r="r" b="b"/>
              <a:pathLst>
                <a:path w="1335" h="968" extrusionOk="0">
                  <a:moveTo>
                    <a:pt x="1334" y="0"/>
                  </a:moveTo>
                  <a:cubicBezTo>
                    <a:pt x="801" y="200"/>
                    <a:pt x="367" y="534"/>
                    <a:pt x="0" y="967"/>
                  </a:cubicBezTo>
                  <a:cubicBezTo>
                    <a:pt x="534" y="767"/>
                    <a:pt x="934" y="40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3"/>
            <p:cNvSpPr/>
            <p:nvPr/>
          </p:nvSpPr>
          <p:spPr>
            <a:xfrm>
              <a:off x="2506125" y="1215475"/>
              <a:ext cx="31725" cy="21700"/>
            </a:xfrm>
            <a:custGeom>
              <a:avLst/>
              <a:gdLst/>
              <a:ahLst/>
              <a:cxnLst/>
              <a:rect l="l" t="t" r="r" b="b"/>
              <a:pathLst>
                <a:path w="1269" h="868" extrusionOk="0">
                  <a:moveTo>
                    <a:pt x="1268" y="1"/>
                  </a:moveTo>
                  <a:cubicBezTo>
                    <a:pt x="768" y="268"/>
                    <a:pt x="301" y="468"/>
                    <a:pt x="1" y="868"/>
                  </a:cubicBezTo>
                  <a:cubicBezTo>
                    <a:pt x="501" y="768"/>
                    <a:pt x="10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3"/>
            <p:cNvSpPr/>
            <p:nvPr/>
          </p:nvSpPr>
          <p:spPr>
            <a:xfrm>
              <a:off x="1468725" y="767075"/>
              <a:ext cx="110100" cy="27300"/>
            </a:xfrm>
            <a:custGeom>
              <a:avLst/>
              <a:gdLst/>
              <a:ahLst/>
              <a:cxnLst/>
              <a:rect l="l" t="t" r="r" b="b"/>
              <a:pathLst>
                <a:path w="4404" h="1092" extrusionOk="0">
                  <a:moveTo>
                    <a:pt x="283" y="0"/>
                  </a:moveTo>
                  <a:cubicBezTo>
                    <a:pt x="187" y="0"/>
                    <a:pt x="87" y="40"/>
                    <a:pt x="0" y="191"/>
                  </a:cubicBezTo>
                  <a:cubicBezTo>
                    <a:pt x="1435" y="791"/>
                    <a:pt x="2869" y="1058"/>
                    <a:pt x="4403" y="1091"/>
                  </a:cubicBezTo>
                  <a:cubicBezTo>
                    <a:pt x="4303" y="1025"/>
                    <a:pt x="4170" y="991"/>
                    <a:pt x="4070" y="958"/>
                  </a:cubicBezTo>
                  <a:cubicBezTo>
                    <a:pt x="3403" y="791"/>
                    <a:pt x="2702" y="624"/>
                    <a:pt x="2035" y="424"/>
                  </a:cubicBezTo>
                  <a:cubicBezTo>
                    <a:pt x="1501" y="291"/>
                    <a:pt x="968" y="157"/>
                    <a:pt x="434" y="24"/>
                  </a:cubicBezTo>
                  <a:cubicBezTo>
                    <a:pt x="387" y="12"/>
                    <a:pt x="335"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3"/>
            <p:cNvSpPr/>
            <p:nvPr/>
          </p:nvSpPr>
          <p:spPr>
            <a:xfrm>
              <a:off x="1643850" y="868875"/>
              <a:ext cx="72575" cy="13625"/>
            </a:xfrm>
            <a:custGeom>
              <a:avLst/>
              <a:gdLst/>
              <a:ahLst/>
              <a:cxnLst/>
              <a:rect l="l" t="t" r="r" b="b"/>
              <a:pathLst>
                <a:path w="2903" h="545" extrusionOk="0">
                  <a:moveTo>
                    <a:pt x="448" y="0"/>
                  </a:moveTo>
                  <a:cubicBezTo>
                    <a:pt x="241" y="0"/>
                    <a:pt x="157" y="50"/>
                    <a:pt x="0" y="155"/>
                  </a:cubicBezTo>
                  <a:cubicBezTo>
                    <a:pt x="435" y="359"/>
                    <a:pt x="1635" y="544"/>
                    <a:pt x="2381" y="544"/>
                  </a:cubicBezTo>
                  <a:cubicBezTo>
                    <a:pt x="2608" y="544"/>
                    <a:pt x="2793" y="527"/>
                    <a:pt x="2902" y="488"/>
                  </a:cubicBezTo>
                  <a:cubicBezTo>
                    <a:pt x="2435" y="222"/>
                    <a:pt x="1935" y="188"/>
                    <a:pt x="1468" y="121"/>
                  </a:cubicBezTo>
                  <a:cubicBezTo>
                    <a:pt x="927" y="42"/>
                    <a:pt x="636"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3"/>
            <p:cNvSpPr/>
            <p:nvPr/>
          </p:nvSpPr>
          <p:spPr>
            <a:xfrm>
              <a:off x="1607975" y="844800"/>
              <a:ext cx="40075" cy="9200"/>
            </a:xfrm>
            <a:custGeom>
              <a:avLst/>
              <a:gdLst/>
              <a:ahLst/>
              <a:cxnLst/>
              <a:rect l="l" t="t" r="r" b="b"/>
              <a:pathLst>
                <a:path w="1603" h="368" extrusionOk="0">
                  <a:moveTo>
                    <a:pt x="290" y="0"/>
                  </a:moveTo>
                  <a:cubicBezTo>
                    <a:pt x="195" y="0"/>
                    <a:pt x="98" y="6"/>
                    <a:pt x="1" y="17"/>
                  </a:cubicBezTo>
                  <a:cubicBezTo>
                    <a:pt x="415" y="238"/>
                    <a:pt x="853" y="368"/>
                    <a:pt x="1313" y="368"/>
                  </a:cubicBezTo>
                  <a:cubicBezTo>
                    <a:pt x="1408" y="368"/>
                    <a:pt x="1505" y="362"/>
                    <a:pt x="1602" y="351"/>
                  </a:cubicBezTo>
                  <a:cubicBezTo>
                    <a:pt x="1188" y="130"/>
                    <a:pt x="750"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3"/>
            <p:cNvSpPr/>
            <p:nvPr/>
          </p:nvSpPr>
          <p:spPr>
            <a:xfrm>
              <a:off x="1374475" y="719300"/>
              <a:ext cx="34225" cy="10850"/>
            </a:xfrm>
            <a:custGeom>
              <a:avLst/>
              <a:gdLst/>
              <a:ahLst/>
              <a:cxnLst/>
              <a:rect l="l" t="t" r="r" b="b"/>
              <a:pathLst>
                <a:path w="1369" h="434" extrusionOk="0">
                  <a:moveTo>
                    <a:pt x="1" y="0"/>
                  </a:moveTo>
                  <a:lnTo>
                    <a:pt x="1" y="0"/>
                  </a:lnTo>
                  <a:cubicBezTo>
                    <a:pt x="435" y="234"/>
                    <a:pt x="868" y="434"/>
                    <a:pt x="1369" y="434"/>
                  </a:cubicBezTo>
                  <a:cubicBezTo>
                    <a:pt x="968" y="234"/>
                    <a:pt x="501"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3"/>
            <p:cNvSpPr/>
            <p:nvPr/>
          </p:nvSpPr>
          <p:spPr>
            <a:xfrm>
              <a:off x="1673025" y="853775"/>
              <a:ext cx="30900" cy="7225"/>
            </a:xfrm>
            <a:custGeom>
              <a:avLst/>
              <a:gdLst/>
              <a:ahLst/>
              <a:cxnLst/>
              <a:rect l="l" t="t" r="r" b="b"/>
              <a:pathLst>
                <a:path w="1236" h="289" extrusionOk="0">
                  <a:moveTo>
                    <a:pt x="343" y="0"/>
                  </a:moveTo>
                  <a:cubicBezTo>
                    <a:pt x="236" y="0"/>
                    <a:pt x="122" y="9"/>
                    <a:pt x="1" y="25"/>
                  </a:cubicBezTo>
                  <a:cubicBezTo>
                    <a:pt x="313" y="217"/>
                    <a:pt x="607" y="288"/>
                    <a:pt x="897" y="288"/>
                  </a:cubicBezTo>
                  <a:cubicBezTo>
                    <a:pt x="1010" y="288"/>
                    <a:pt x="1123" y="277"/>
                    <a:pt x="1235" y="258"/>
                  </a:cubicBezTo>
                  <a:cubicBezTo>
                    <a:pt x="957" y="82"/>
                    <a:pt x="679" y="0"/>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3"/>
            <p:cNvSpPr/>
            <p:nvPr/>
          </p:nvSpPr>
          <p:spPr>
            <a:xfrm>
              <a:off x="1406175" y="1217975"/>
              <a:ext cx="61725" cy="85925"/>
            </a:xfrm>
            <a:custGeom>
              <a:avLst/>
              <a:gdLst/>
              <a:ahLst/>
              <a:cxnLst/>
              <a:rect l="l" t="t" r="r" b="b"/>
              <a:pathLst>
                <a:path w="2469" h="3437" extrusionOk="0">
                  <a:moveTo>
                    <a:pt x="1" y="1"/>
                  </a:moveTo>
                  <a:lnTo>
                    <a:pt x="1" y="1"/>
                  </a:lnTo>
                  <a:cubicBezTo>
                    <a:pt x="34" y="168"/>
                    <a:pt x="34" y="201"/>
                    <a:pt x="34" y="234"/>
                  </a:cubicBezTo>
                  <a:cubicBezTo>
                    <a:pt x="668" y="1168"/>
                    <a:pt x="1301" y="2102"/>
                    <a:pt x="1969" y="3036"/>
                  </a:cubicBezTo>
                  <a:cubicBezTo>
                    <a:pt x="2069" y="3170"/>
                    <a:pt x="2202" y="3270"/>
                    <a:pt x="2402" y="3437"/>
                  </a:cubicBezTo>
                  <a:cubicBezTo>
                    <a:pt x="2469" y="3003"/>
                    <a:pt x="2235" y="2836"/>
                    <a:pt x="2102" y="2603"/>
                  </a:cubicBezTo>
                  <a:cubicBezTo>
                    <a:pt x="1935" y="2369"/>
                    <a:pt x="1768" y="2136"/>
                    <a:pt x="1602" y="1935"/>
                  </a:cubicBezTo>
                  <a:cubicBezTo>
                    <a:pt x="1435" y="1702"/>
                    <a:pt x="1268" y="1502"/>
                    <a:pt x="1101" y="1302"/>
                  </a:cubicBezTo>
                  <a:cubicBezTo>
                    <a:pt x="935" y="1068"/>
                    <a:pt x="734" y="835"/>
                    <a:pt x="568" y="635"/>
                  </a:cubicBezTo>
                  <a:cubicBezTo>
                    <a:pt x="401" y="434"/>
                    <a:pt x="234" y="2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3"/>
            <p:cNvSpPr/>
            <p:nvPr/>
          </p:nvSpPr>
          <p:spPr>
            <a:xfrm>
              <a:off x="1413675" y="1323050"/>
              <a:ext cx="55900" cy="93425"/>
            </a:xfrm>
            <a:custGeom>
              <a:avLst/>
              <a:gdLst/>
              <a:ahLst/>
              <a:cxnLst/>
              <a:rect l="l" t="t" r="r" b="b"/>
              <a:pathLst>
                <a:path w="2236" h="3737" extrusionOk="0">
                  <a:moveTo>
                    <a:pt x="1" y="1"/>
                  </a:moveTo>
                  <a:lnTo>
                    <a:pt x="1" y="1"/>
                  </a:lnTo>
                  <a:cubicBezTo>
                    <a:pt x="768" y="1268"/>
                    <a:pt x="1502" y="2503"/>
                    <a:pt x="2236" y="3737"/>
                  </a:cubicBezTo>
                  <a:cubicBezTo>
                    <a:pt x="2102" y="2803"/>
                    <a:pt x="601"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3"/>
            <p:cNvSpPr/>
            <p:nvPr/>
          </p:nvSpPr>
          <p:spPr>
            <a:xfrm>
              <a:off x="1390325" y="1162950"/>
              <a:ext cx="55900" cy="80075"/>
            </a:xfrm>
            <a:custGeom>
              <a:avLst/>
              <a:gdLst/>
              <a:ahLst/>
              <a:cxnLst/>
              <a:rect l="l" t="t" r="r" b="b"/>
              <a:pathLst>
                <a:path w="2236" h="3203" extrusionOk="0">
                  <a:moveTo>
                    <a:pt x="1" y="0"/>
                  </a:moveTo>
                  <a:lnTo>
                    <a:pt x="1" y="0"/>
                  </a:lnTo>
                  <a:cubicBezTo>
                    <a:pt x="201" y="567"/>
                    <a:pt x="1802" y="2902"/>
                    <a:pt x="2236" y="3202"/>
                  </a:cubicBezTo>
                  <a:cubicBezTo>
                    <a:pt x="1635" y="2035"/>
                    <a:pt x="835" y="10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3"/>
            <p:cNvSpPr/>
            <p:nvPr/>
          </p:nvSpPr>
          <p:spPr>
            <a:xfrm>
              <a:off x="1389500" y="1095400"/>
              <a:ext cx="40875" cy="57550"/>
            </a:xfrm>
            <a:custGeom>
              <a:avLst/>
              <a:gdLst/>
              <a:ahLst/>
              <a:cxnLst/>
              <a:rect l="l" t="t" r="r" b="b"/>
              <a:pathLst>
                <a:path w="1635" h="2302" extrusionOk="0">
                  <a:moveTo>
                    <a:pt x="0" y="0"/>
                  </a:moveTo>
                  <a:lnTo>
                    <a:pt x="0" y="0"/>
                  </a:lnTo>
                  <a:cubicBezTo>
                    <a:pt x="301" y="801"/>
                    <a:pt x="1201" y="2102"/>
                    <a:pt x="1635" y="2302"/>
                  </a:cubicBezTo>
                  <a:cubicBezTo>
                    <a:pt x="1602" y="1835"/>
                    <a:pt x="768" y="6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3"/>
            <p:cNvSpPr/>
            <p:nvPr/>
          </p:nvSpPr>
          <p:spPr>
            <a:xfrm>
              <a:off x="1513750" y="1674150"/>
              <a:ext cx="41725" cy="65900"/>
            </a:xfrm>
            <a:custGeom>
              <a:avLst/>
              <a:gdLst/>
              <a:ahLst/>
              <a:cxnLst/>
              <a:rect l="l" t="t" r="r" b="b"/>
              <a:pathLst>
                <a:path w="1669" h="2636" extrusionOk="0">
                  <a:moveTo>
                    <a:pt x="1" y="0"/>
                  </a:moveTo>
                  <a:lnTo>
                    <a:pt x="1" y="0"/>
                  </a:lnTo>
                  <a:cubicBezTo>
                    <a:pt x="601" y="867"/>
                    <a:pt x="935" y="1835"/>
                    <a:pt x="1668" y="2635"/>
                  </a:cubicBezTo>
                  <a:cubicBezTo>
                    <a:pt x="1568" y="1968"/>
                    <a:pt x="5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3"/>
            <p:cNvSpPr/>
            <p:nvPr/>
          </p:nvSpPr>
          <p:spPr>
            <a:xfrm>
              <a:off x="1455375" y="1259675"/>
              <a:ext cx="32550" cy="53400"/>
            </a:xfrm>
            <a:custGeom>
              <a:avLst/>
              <a:gdLst/>
              <a:ahLst/>
              <a:cxnLst/>
              <a:rect l="l" t="t" r="r" b="b"/>
              <a:pathLst>
                <a:path w="1302" h="2136" extrusionOk="0">
                  <a:moveTo>
                    <a:pt x="101" y="1"/>
                  </a:moveTo>
                  <a:cubicBezTo>
                    <a:pt x="67" y="1"/>
                    <a:pt x="34" y="34"/>
                    <a:pt x="1" y="34"/>
                  </a:cubicBezTo>
                  <a:cubicBezTo>
                    <a:pt x="434" y="734"/>
                    <a:pt x="868" y="1435"/>
                    <a:pt x="1302" y="2135"/>
                  </a:cubicBezTo>
                  <a:cubicBezTo>
                    <a:pt x="1101" y="1302"/>
                    <a:pt x="601" y="6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3"/>
            <p:cNvSpPr/>
            <p:nvPr/>
          </p:nvSpPr>
          <p:spPr>
            <a:xfrm>
              <a:off x="1475400" y="1316375"/>
              <a:ext cx="18375" cy="29225"/>
            </a:xfrm>
            <a:custGeom>
              <a:avLst/>
              <a:gdLst/>
              <a:ahLst/>
              <a:cxnLst/>
              <a:rect l="l" t="t" r="r" b="b"/>
              <a:pathLst>
                <a:path w="735" h="1169" extrusionOk="0">
                  <a:moveTo>
                    <a:pt x="0" y="1"/>
                  </a:moveTo>
                  <a:lnTo>
                    <a:pt x="0" y="1"/>
                  </a:lnTo>
                  <a:cubicBezTo>
                    <a:pt x="134" y="468"/>
                    <a:pt x="367" y="868"/>
                    <a:pt x="734" y="1168"/>
                  </a:cubicBezTo>
                  <a:cubicBezTo>
                    <a:pt x="667" y="668"/>
                    <a:pt x="367"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3"/>
            <p:cNvSpPr/>
            <p:nvPr/>
          </p:nvSpPr>
          <p:spPr>
            <a:xfrm>
              <a:off x="1538775" y="1303750"/>
              <a:ext cx="67575" cy="136925"/>
            </a:xfrm>
            <a:custGeom>
              <a:avLst/>
              <a:gdLst/>
              <a:ahLst/>
              <a:cxnLst/>
              <a:rect l="l" t="t" r="r" b="b"/>
              <a:pathLst>
                <a:path w="2703" h="5477" extrusionOk="0">
                  <a:moveTo>
                    <a:pt x="2586" y="0"/>
                  </a:moveTo>
                  <a:cubicBezTo>
                    <a:pt x="2535" y="0"/>
                    <a:pt x="2474" y="20"/>
                    <a:pt x="2435" y="39"/>
                  </a:cubicBezTo>
                  <a:cubicBezTo>
                    <a:pt x="2369" y="39"/>
                    <a:pt x="2335" y="139"/>
                    <a:pt x="2302" y="172"/>
                  </a:cubicBezTo>
                  <a:cubicBezTo>
                    <a:pt x="1468" y="1240"/>
                    <a:pt x="868" y="2407"/>
                    <a:pt x="434" y="3675"/>
                  </a:cubicBezTo>
                  <a:cubicBezTo>
                    <a:pt x="267" y="4242"/>
                    <a:pt x="0" y="4842"/>
                    <a:pt x="67" y="5476"/>
                  </a:cubicBezTo>
                  <a:cubicBezTo>
                    <a:pt x="267" y="4842"/>
                    <a:pt x="434" y="4209"/>
                    <a:pt x="701" y="3608"/>
                  </a:cubicBezTo>
                  <a:cubicBezTo>
                    <a:pt x="1168" y="2474"/>
                    <a:pt x="1635" y="1340"/>
                    <a:pt x="2535" y="439"/>
                  </a:cubicBezTo>
                  <a:cubicBezTo>
                    <a:pt x="2602" y="406"/>
                    <a:pt x="2669" y="339"/>
                    <a:pt x="2702" y="239"/>
                  </a:cubicBezTo>
                  <a:cubicBezTo>
                    <a:pt x="2702" y="172"/>
                    <a:pt x="2702" y="72"/>
                    <a:pt x="2669" y="39"/>
                  </a:cubicBezTo>
                  <a:cubicBezTo>
                    <a:pt x="2655" y="11"/>
                    <a:pt x="2623" y="0"/>
                    <a:pt x="2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3"/>
            <p:cNvSpPr/>
            <p:nvPr/>
          </p:nvSpPr>
          <p:spPr>
            <a:xfrm>
              <a:off x="1517100" y="1264675"/>
              <a:ext cx="55875" cy="117625"/>
            </a:xfrm>
            <a:custGeom>
              <a:avLst/>
              <a:gdLst/>
              <a:ahLst/>
              <a:cxnLst/>
              <a:rect l="l" t="t" r="r" b="b"/>
              <a:pathLst>
                <a:path w="2235" h="4705" extrusionOk="0">
                  <a:moveTo>
                    <a:pt x="2102" y="1"/>
                  </a:moveTo>
                  <a:cubicBezTo>
                    <a:pt x="1968" y="134"/>
                    <a:pt x="1801" y="234"/>
                    <a:pt x="1701" y="401"/>
                  </a:cubicBezTo>
                  <a:cubicBezTo>
                    <a:pt x="901" y="1502"/>
                    <a:pt x="400" y="2769"/>
                    <a:pt x="33" y="4070"/>
                  </a:cubicBezTo>
                  <a:cubicBezTo>
                    <a:pt x="0" y="4270"/>
                    <a:pt x="67" y="4504"/>
                    <a:pt x="67" y="4704"/>
                  </a:cubicBezTo>
                  <a:cubicBezTo>
                    <a:pt x="434" y="3203"/>
                    <a:pt x="1034" y="1835"/>
                    <a:pt x="1935" y="568"/>
                  </a:cubicBezTo>
                  <a:cubicBezTo>
                    <a:pt x="2035" y="401"/>
                    <a:pt x="2135" y="268"/>
                    <a:pt x="2235" y="101"/>
                  </a:cubicBezTo>
                  <a:cubicBezTo>
                    <a:pt x="2168" y="67"/>
                    <a:pt x="2135" y="34"/>
                    <a:pt x="2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3"/>
            <p:cNvSpPr/>
            <p:nvPr/>
          </p:nvSpPr>
          <p:spPr>
            <a:xfrm>
              <a:off x="1557125" y="1462325"/>
              <a:ext cx="25025" cy="53400"/>
            </a:xfrm>
            <a:custGeom>
              <a:avLst/>
              <a:gdLst/>
              <a:ahLst/>
              <a:cxnLst/>
              <a:rect l="l" t="t" r="r" b="b"/>
              <a:pathLst>
                <a:path w="1001" h="2136" extrusionOk="0">
                  <a:moveTo>
                    <a:pt x="1001" y="0"/>
                  </a:moveTo>
                  <a:lnTo>
                    <a:pt x="1001" y="0"/>
                  </a:lnTo>
                  <a:cubicBezTo>
                    <a:pt x="534" y="301"/>
                    <a:pt x="400" y="801"/>
                    <a:pt x="234" y="1268"/>
                  </a:cubicBezTo>
                  <a:cubicBezTo>
                    <a:pt x="134" y="1501"/>
                    <a:pt x="0" y="1768"/>
                    <a:pt x="200" y="2135"/>
                  </a:cubicBezTo>
                  <a:cubicBezTo>
                    <a:pt x="601" y="1401"/>
                    <a:pt x="901" y="768"/>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3"/>
            <p:cNvSpPr/>
            <p:nvPr/>
          </p:nvSpPr>
          <p:spPr>
            <a:xfrm>
              <a:off x="1537925" y="1323050"/>
              <a:ext cx="25900" cy="60075"/>
            </a:xfrm>
            <a:custGeom>
              <a:avLst/>
              <a:gdLst/>
              <a:ahLst/>
              <a:cxnLst/>
              <a:rect l="l" t="t" r="r" b="b"/>
              <a:pathLst>
                <a:path w="1036" h="2403" extrusionOk="0">
                  <a:moveTo>
                    <a:pt x="1035" y="1"/>
                  </a:moveTo>
                  <a:lnTo>
                    <a:pt x="1035" y="1"/>
                  </a:lnTo>
                  <a:cubicBezTo>
                    <a:pt x="601" y="268"/>
                    <a:pt x="501" y="701"/>
                    <a:pt x="335" y="1102"/>
                  </a:cubicBezTo>
                  <a:cubicBezTo>
                    <a:pt x="168" y="1502"/>
                    <a:pt x="1" y="1935"/>
                    <a:pt x="34" y="2402"/>
                  </a:cubicBezTo>
                  <a:cubicBezTo>
                    <a:pt x="368" y="1602"/>
                    <a:pt x="835" y="8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3"/>
            <p:cNvSpPr/>
            <p:nvPr/>
          </p:nvSpPr>
          <p:spPr>
            <a:xfrm>
              <a:off x="1512925" y="1226325"/>
              <a:ext cx="29200" cy="45875"/>
            </a:xfrm>
            <a:custGeom>
              <a:avLst/>
              <a:gdLst/>
              <a:ahLst/>
              <a:cxnLst/>
              <a:rect l="l" t="t" r="r" b="b"/>
              <a:pathLst>
                <a:path w="1168" h="1835" extrusionOk="0">
                  <a:moveTo>
                    <a:pt x="1168" y="0"/>
                  </a:moveTo>
                  <a:lnTo>
                    <a:pt x="1168" y="0"/>
                  </a:lnTo>
                  <a:cubicBezTo>
                    <a:pt x="601" y="100"/>
                    <a:pt x="34" y="1034"/>
                    <a:pt x="0" y="1835"/>
                  </a:cubicBezTo>
                  <a:cubicBezTo>
                    <a:pt x="200" y="1468"/>
                    <a:pt x="401" y="1168"/>
                    <a:pt x="567" y="868"/>
                  </a:cubicBezTo>
                  <a:cubicBezTo>
                    <a:pt x="734" y="567"/>
                    <a:pt x="1101" y="4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3"/>
            <p:cNvSpPr/>
            <p:nvPr/>
          </p:nvSpPr>
          <p:spPr>
            <a:xfrm>
              <a:off x="1577125" y="1263850"/>
              <a:ext cx="24225" cy="42550"/>
            </a:xfrm>
            <a:custGeom>
              <a:avLst/>
              <a:gdLst/>
              <a:ahLst/>
              <a:cxnLst/>
              <a:rect l="l" t="t" r="r" b="b"/>
              <a:pathLst>
                <a:path w="969" h="1702" extrusionOk="0">
                  <a:moveTo>
                    <a:pt x="968" y="0"/>
                  </a:moveTo>
                  <a:cubicBezTo>
                    <a:pt x="468" y="434"/>
                    <a:pt x="201" y="1001"/>
                    <a:pt x="1" y="1702"/>
                  </a:cubicBezTo>
                  <a:cubicBezTo>
                    <a:pt x="368" y="1368"/>
                    <a:pt x="968" y="367"/>
                    <a:pt x="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3"/>
            <p:cNvSpPr/>
            <p:nvPr/>
          </p:nvSpPr>
          <p:spPr>
            <a:xfrm>
              <a:off x="1589650" y="1228825"/>
              <a:ext cx="11700" cy="20025"/>
            </a:xfrm>
            <a:custGeom>
              <a:avLst/>
              <a:gdLst/>
              <a:ahLst/>
              <a:cxnLst/>
              <a:rect l="l" t="t" r="r" b="b"/>
              <a:pathLst>
                <a:path w="468" h="801" extrusionOk="0">
                  <a:moveTo>
                    <a:pt x="467" y="0"/>
                  </a:moveTo>
                  <a:lnTo>
                    <a:pt x="467" y="0"/>
                  </a:lnTo>
                  <a:cubicBezTo>
                    <a:pt x="134" y="167"/>
                    <a:pt x="33" y="467"/>
                    <a:pt x="0" y="801"/>
                  </a:cubicBezTo>
                  <a:cubicBezTo>
                    <a:pt x="267" y="601"/>
                    <a:pt x="434" y="334"/>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3"/>
            <p:cNvSpPr/>
            <p:nvPr/>
          </p:nvSpPr>
          <p:spPr>
            <a:xfrm>
              <a:off x="1602975" y="1334725"/>
              <a:ext cx="10875" cy="17550"/>
            </a:xfrm>
            <a:custGeom>
              <a:avLst/>
              <a:gdLst/>
              <a:ahLst/>
              <a:cxnLst/>
              <a:rect l="l" t="t" r="r" b="b"/>
              <a:pathLst>
                <a:path w="435" h="702" extrusionOk="0">
                  <a:moveTo>
                    <a:pt x="434" y="1"/>
                  </a:moveTo>
                  <a:lnTo>
                    <a:pt x="434" y="1"/>
                  </a:lnTo>
                  <a:cubicBezTo>
                    <a:pt x="201" y="134"/>
                    <a:pt x="1" y="268"/>
                    <a:pt x="68" y="701"/>
                  </a:cubicBezTo>
                  <a:cubicBezTo>
                    <a:pt x="301" y="468"/>
                    <a:pt x="434" y="2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3"/>
            <p:cNvSpPr/>
            <p:nvPr/>
          </p:nvSpPr>
          <p:spPr>
            <a:xfrm>
              <a:off x="1615500" y="1275525"/>
              <a:ext cx="10850" cy="10875"/>
            </a:xfrm>
            <a:custGeom>
              <a:avLst/>
              <a:gdLst/>
              <a:ahLst/>
              <a:cxnLst/>
              <a:rect l="l" t="t" r="r" b="b"/>
              <a:pathLst>
                <a:path w="434" h="435" extrusionOk="0">
                  <a:moveTo>
                    <a:pt x="434" y="0"/>
                  </a:moveTo>
                  <a:lnTo>
                    <a:pt x="434" y="0"/>
                  </a:lnTo>
                  <a:cubicBezTo>
                    <a:pt x="167" y="134"/>
                    <a:pt x="167" y="134"/>
                    <a:pt x="0" y="434"/>
                  </a:cubicBezTo>
                  <a:cubicBezTo>
                    <a:pt x="267" y="367"/>
                    <a:pt x="2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3"/>
            <p:cNvSpPr/>
            <p:nvPr/>
          </p:nvSpPr>
          <p:spPr>
            <a:xfrm>
              <a:off x="1641350" y="600050"/>
              <a:ext cx="37550" cy="160125"/>
            </a:xfrm>
            <a:custGeom>
              <a:avLst/>
              <a:gdLst/>
              <a:ahLst/>
              <a:cxnLst/>
              <a:rect l="l" t="t" r="r" b="b"/>
              <a:pathLst>
                <a:path w="1502" h="6405" extrusionOk="0">
                  <a:moveTo>
                    <a:pt x="0" y="0"/>
                  </a:moveTo>
                  <a:lnTo>
                    <a:pt x="0" y="0"/>
                  </a:lnTo>
                  <a:cubicBezTo>
                    <a:pt x="100" y="367"/>
                    <a:pt x="200" y="701"/>
                    <a:pt x="267" y="1034"/>
                  </a:cubicBezTo>
                  <a:cubicBezTo>
                    <a:pt x="534" y="2402"/>
                    <a:pt x="801" y="3736"/>
                    <a:pt x="667" y="5137"/>
                  </a:cubicBezTo>
                  <a:cubicBezTo>
                    <a:pt x="667" y="5404"/>
                    <a:pt x="667" y="5671"/>
                    <a:pt x="701" y="5938"/>
                  </a:cubicBezTo>
                  <a:cubicBezTo>
                    <a:pt x="701" y="6071"/>
                    <a:pt x="767" y="6204"/>
                    <a:pt x="801" y="6405"/>
                  </a:cubicBezTo>
                  <a:cubicBezTo>
                    <a:pt x="1501" y="5104"/>
                    <a:pt x="767" y="7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3"/>
            <p:cNvSpPr/>
            <p:nvPr/>
          </p:nvSpPr>
          <p:spPr>
            <a:xfrm>
              <a:off x="1680550" y="650900"/>
              <a:ext cx="13350" cy="74250"/>
            </a:xfrm>
            <a:custGeom>
              <a:avLst/>
              <a:gdLst/>
              <a:ahLst/>
              <a:cxnLst/>
              <a:rect l="l" t="t" r="r" b="b"/>
              <a:pathLst>
                <a:path w="534" h="2970" extrusionOk="0">
                  <a:moveTo>
                    <a:pt x="0" y="1"/>
                  </a:moveTo>
                  <a:cubicBezTo>
                    <a:pt x="33" y="935"/>
                    <a:pt x="67" y="1835"/>
                    <a:pt x="133" y="2736"/>
                  </a:cubicBezTo>
                  <a:cubicBezTo>
                    <a:pt x="133" y="2836"/>
                    <a:pt x="234" y="2903"/>
                    <a:pt x="267" y="2970"/>
                  </a:cubicBezTo>
                  <a:cubicBezTo>
                    <a:pt x="534" y="1936"/>
                    <a:pt x="334" y="9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3"/>
            <p:cNvSpPr/>
            <p:nvPr/>
          </p:nvSpPr>
          <p:spPr>
            <a:xfrm>
              <a:off x="1692225" y="629225"/>
              <a:ext cx="11700" cy="48400"/>
            </a:xfrm>
            <a:custGeom>
              <a:avLst/>
              <a:gdLst/>
              <a:ahLst/>
              <a:cxnLst/>
              <a:rect l="l" t="t" r="r" b="b"/>
              <a:pathLst>
                <a:path w="468" h="1936" extrusionOk="0">
                  <a:moveTo>
                    <a:pt x="0" y="1"/>
                  </a:moveTo>
                  <a:lnTo>
                    <a:pt x="0" y="1"/>
                  </a:lnTo>
                  <a:cubicBezTo>
                    <a:pt x="100" y="668"/>
                    <a:pt x="200" y="1301"/>
                    <a:pt x="300" y="1935"/>
                  </a:cubicBezTo>
                  <a:lnTo>
                    <a:pt x="434" y="1935"/>
                  </a:lnTo>
                  <a:cubicBezTo>
                    <a:pt x="467" y="1268"/>
                    <a:pt x="300"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3"/>
            <p:cNvSpPr/>
            <p:nvPr/>
          </p:nvSpPr>
          <p:spPr>
            <a:xfrm>
              <a:off x="1904025" y="1006150"/>
              <a:ext cx="17550" cy="58400"/>
            </a:xfrm>
            <a:custGeom>
              <a:avLst/>
              <a:gdLst/>
              <a:ahLst/>
              <a:cxnLst/>
              <a:rect l="l" t="t" r="r" b="b"/>
              <a:pathLst>
                <a:path w="702" h="2336" extrusionOk="0">
                  <a:moveTo>
                    <a:pt x="1" y="1"/>
                  </a:moveTo>
                  <a:lnTo>
                    <a:pt x="1" y="1"/>
                  </a:lnTo>
                  <a:cubicBezTo>
                    <a:pt x="101" y="1269"/>
                    <a:pt x="301" y="2102"/>
                    <a:pt x="568" y="2336"/>
                  </a:cubicBezTo>
                  <a:cubicBezTo>
                    <a:pt x="701" y="1802"/>
                    <a:pt x="3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3"/>
            <p:cNvSpPr/>
            <p:nvPr/>
          </p:nvSpPr>
          <p:spPr>
            <a:xfrm>
              <a:off x="1848150" y="1266550"/>
              <a:ext cx="101775" cy="30675"/>
            </a:xfrm>
            <a:custGeom>
              <a:avLst/>
              <a:gdLst/>
              <a:ahLst/>
              <a:cxnLst/>
              <a:rect l="l" t="t" r="r" b="b"/>
              <a:pathLst>
                <a:path w="4071" h="1227" extrusionOk="0">
                  <a:moveTo>
                    <a:pt x="3603" y="1"/>
                  </a:moveTo>
                  <a:cubicBezTo>
                    <a:pt x="3520" y="1"/>
                    <a:pt x="3437" y="9"/>
                    <a:pt x="3370" y="26"/>
                  </a:cubicBezTo>
                  <a:cubicBezTo>
                    <a:pt x="2503" y="226"/>
                    <a:pt x="1669" y="426"/>
                    <a:pt x="835" y="660"/>
                  </a:cubicBezTo>
                  <a:cubicBezTo>
                    <a:pt x="535" y="760"/>
                    <a:pt x="268" y="960"/>
                    <a:pt x="1" y="1127"/>
                  </a:cubicBezTo>
                  <a:cubicBezTo>
                    <a:pt x="34" y="1160"/>
                    <a:pt x="34" y="1193"/>
                    <a:pt x="34" y="1227"/>
                  </a:cubicBezTo>
                  <a:cubicBezTo>
                    <a:pt x="201" y="1193"/>
                    <a:pt x="334" y="1160"/>
                    <a:pt x="468" y="1093"/>
                  </a:cubicBezTo>
                  <a:cubicBezTo>
                    <a:pt x="1405" y="687"/>
                    <a:pt x="2402" y="456"/>
                    <a:pt x="3429" y="456"/>
                  </a:cubicBezTo>
                  <a:cubicBezTo>
                    <a:pt x="3498" y="456"/>
                    <a:pt x="3567" y="457"/>
                    <a:pt x="3637" y="459"/>
                  </a:cubicBezTo>
                  <a:cubicBezTo>
                    <a:pt x="3703" y="459"/>
                    <a:pt x="3770" y="459"/>
                    <a:pt x="3837" y="426"/>
                  </a:cubicBezTo>
                  <a:cubicBezTo>
                    <a:pt x="3937" y="393"/>
                    <a:pt x="4004" y="293"/>
                    <a:pt x="4070" y="226"/>
                  </a:cubicBezTo>
                  <a:cubicBezTo>
                    <a:pt x="4004" y="159"/>
                    <a:pt x="3937" y="26"/>
                    <a:pt x="3837" y="26"/>
                  </a:cubicBezTo>
                  <a:cubicBezTo>
                    <a:pt x="3770" y="9"/>
                    <a:pt x="3687" y="1"/>
                    <a:pt x="3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3"/>
            <p:cNvSpPr/>
            <p:nvPr/>
          </p:nvSpPr>
          <p:spPr>
            <a:xfrm>
              <a:off x="1842325" y="1189300"/>
              <a:ext cx="124275" cy="53725"/>
            </a:xfrm>
            <a:custGeom>
              <a:avLst/>
              <a:gdLst/>
              <a:ahLst/>
              <a:cxnLst/>
              <a:rect l="l" t="t" r="r" b="b"/>
              <a:pathLst>
                <a:path w="4971" h="2149" extrusionOk="0">
                  <a:moveTo>
                    <a:pt x="4802" y="0"/>
                  </a:moveTo>
                  <a:cubicBezTo>
                    <a:pt x="3687" y="0"/>
                    <a:pt x="632" y="1359"/>
                    <a:pt x="0" y="2148"/>
                  </a:cubicBezTo>
                  <a:cubicBezTo>
                    <a:pt x="868" y="1715"/>
                    <a:pt x="1635" y="1281"/>
                    <a:pt x="2435" y="948"/>
                  </a:cubicBezTo>
                  <a:cubicBezTo>
                    <a:pt x="3236" y="614"/>
                    <a:pt x="4070" y="347"/>
                    <a:pt x="4971" y="14"/>
                  </a:cubicBezTo>
                  <a:cubicBezTo>
                    <a:pt x="4921" y="5"/>
                    <a:pt x="4865" y="0"/>
                    <a:pt x="4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3"/>
            <p:cNvSpPr/>
            <p:nvPr/>
          </p:nvSpPr>
          <p:spPr>
            <a:xfrm>
              <a:off x="1807300" y="1257975"/>
              <a:ext cx="94250" cy="42600"/>
            </a:xfrm>
            <a:custGeom>
              <a:avLst/>
              <a:gdLst/>
              <a:ahLst/>
              <a:cxnLst/>
              <a:rect l="l" t="t" r="r" b="b"/>
              <a:pathLst>
                <a:path w="3770" h="1704" extrusionOk="0">
                  <a:moveTo>
                    <a:pt x="3522" y="0"/>
                  </a:moveTo>
                  <a:cubicBezTo>
                    <a:pt x="3457" y="0"/>
                    <a:pt x="3394" y="21"/>
                    <a:pt x="3336" y="35"/>
                  </a:cubicBezTo>
                  <a:cubicBezTo>
                    <a:pt x="2936" y="169"/>
                    <a:pt x="2502" y="302"/>
                    <a:pt x="2102" y="436"/>
                  </a:cubicBezTo>
                  <a:cubicBezTo>
                    <a:pt x="1401" y="669"/>
                    <a:pt x="768" y="1003"/>
                    <a:pt x="200" y="1470"/>
                  </a:cubicBezTo>
                  <a:cubicBezTo>
                    <a:pt x="134" y="1536"/>
                    <a:pt x="67" y="1636"/>
                    <a:pt x="0" y="1703"/>
                  </a:cubicBezTo>
                  <a:cubicBezTo>
                    <a:pt x="1068" y="1036"/>
                    <a:pt x="2202" y="569"/>
                    <a:pt x="3403" y="335"/>
                  </a:cubicBezTo>
                  <a:cubicBezTo>
                    <a:pt x="3536" y="335"/>
                    <a:pt x="3636" y="235"/>
                    <a:pt x="3770" y="169"/>
                  </a:cubicBezTo>
                  <a:cubicBezTo>
                    <a:pt x="3694" y="36"/>
                    <a:pt x="3607" y="0"/>
                    <a:pt x="3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3"/>
            <p:cNvSpPr/>
            <p:nvPr/>
          </p:nvSpPr>
          <p:spPr>
            <a:xfrm>
              <a:off x="1848150" y="1291425"/>
              <a:ext cx="90925" cy="30000"/>
            </a:xfrm>
            <a:custGeom>
              <a:avLst/>
              <a:gdLst/>
              <a:ahLst/>
              <a:cxnLst/>
              <a:rect l="l" t="t" r="r" b="b"/>
              <a:pathLst>
                <a:path w="3637" h="1200" extrusionOk="0">
                  <a:moveTo>
                    <a:pt x="3257" y="0"/>
                  </a:moveTo>
                  <a:cubicBezTo>
                    <a:pt x="2945" y="0"/>
                    <a:pt x="2657" y="117"/>
                    <a:pt x="2369" y="165"/>
                  </a:cubicBezTo>
                  <a:cubicBezTo>
                    <a:pt x="1936" y="265"/>
                    <a:pt x="1502" y="365"/>
                    <a:pt x="1102" y="499"/>
                  </a:cubicBezTo>
                  <a:cubicBezTo>
                    <a:pt x="468" y="699"/>
                    <a:pt x="268" y="832"/>
                    <a:pt x="1" y="1199"/>
                  </a:cubicBezTo>
                  <a:cubicBezTo>
                    <a:pt x="1168" y="532"/>
                    <a:pt x="2469" y="565"/>
                    <a:pt x="3637" y="65"/>
                  </a:cubicBezTo>
                  <a:cubicBezTo>
                    <a:pt x="3505" y="18"/>
                    <a:pt x="3379" y="0"/>
                    <a:pt x="3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3"/>
            <p:cNvSpPr/>
            <p:nvPr/>
          </p:nvSpPr>
          <p:spPr>
            <a:xfrm>
              <a:off x="1829800" y="1229650"/>
              <a:ext cx="70925" cy="33400"/>
            </a:xfrm>
            <a:custGeom>
              <a:avLst/>
              <a:gdLst/>
              <a:ahLst/>
              <a:cxnLst/>
              <a:rect l="l" t="t" r="r" b="b"/>
              <a:pathLst>
                <a:path w="2837" h="1336" extrusionOk="0">
                  <a:moveTo>
                    <a:pt x="2803" y="1"/>
                  </a:moveTo>
                  <a:cubicBezTo>
                    <a:pt x="2236" y="34"/>
                    <a:pt x="1769" y="268"/>
                    <a:pt x="1269" y="501"/>
                  </a:cubicBezTo>
                  <a:cubicBezTo>
                    <a:pt x="335" y="968"/>
                    <a:pt x="201" y="1068"/>
                    <a:pt x="1" y="1335"/>
                  </a:cubicBezTo>
                  <a:cubicBezTo>
                    <a:pt x="835" y="1001"/>
                    <a:pt x="1702" y="668"/>
                    <a:pt x="2569" y="301"/>
                  </a:cubicBezTo>
                  <a:cubicBezTo>
                    <a:pt x="2670" y="268"/>
                    <a:pt x="2736" y="168"/>
                    <a:pt x="2836" y="101"/>
                  </a:cubicBezTo>
                  <a:cubicBezTo>
                    <a:pt x="2836" y="67"/>
                    <a:pt x="2803" y="34"/>
                    <a:pt x="2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3"/>
            <p:cNvSpPr/>
            <p:nvPr/>
          </p:nvSpPr>
          <p:spPr>
            <a:xfrm>
              <a:off x="1918200" y="1202125"/>
              <a:ext cx="63400" cy="22550"/>
            </a:xfrm>
            <a:custGeom>
              <a:avLst/>
              <a:gdLst/>
              <a:ahLst/>
              <a:cxnLst/>
              <a:rect l="l" t="t" r="r" b="b"/>
              <a:pathLst>
                <a:path w="2536" h="902" extrusionOk="0">
                  <a:moveTo>
                    <a:pt x="2169" y="1"/>
                  </a:moveTo>
                  <a:cubicBezTo>
                    <a:pt x="1402" y="168"/>
                    <a:pt x="668" y="401"/>
                    <a:pt x="1" y="802"/>
                  </a:cubicBezTo>
                  <a:cubicBezTo>
                    <a:pt x="1" y="835"/>
                    <a:pt x="34" y="902"/>
                    <a:pt x="34" y="902"/>
                  </a:cubicBezTo>
                  <a:cubicBezTo>
                    <a:pt x="334" y="835"/>
                    <a:pt x="601" y="735"/>
                    <a:pt x="901" y="668"/>
                  </a:cubicBezTo>
                  <a:cubicBezTo>
                    <a:pt x="1168" y="568"/>
                    <a:pt x="1435" y="501"/>
                    <a:pt x="1702" y="435"/>
                  </a:cubicBezTo>
                  <a:cubicBezTo>
                    <a:pt x="1969" y="335"/>
                    <a:pt x="2302" y="435"/>
                    <a:pt x="2536" y="68"/>
                  </a:cubicBezTo>
                  <a:cubicBezTo>
                    <a:pt x="2369" y="68"/>
                    <a:pt x="2269"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3"/>
            <p:cNvSpPr/>
            <p:nvPr/>
          </p:nvSpPr>
          <p:spPr>
            <a:xfrm>
              <a:off x="1911525" y="1309175"/>
              <a:ext cx="34225" cy="11400"/>
            </a:xfrm>
            <a:custGeom>
              <a:avLst/>
              <a:gdLst/>
              <a:ahLst/>
              <a:cxnLst/>
              <a:rect l="l" t="t" r="r" b="b"/>
              <a:pathLst>
                <a:path w="1369" h="456" extrusionOk="0">
                  <a:moveTo>
                    <a:pt x="961" y="1"/>
                  </a:moveTo>
                  <a:cubicBezTo>
                    <a:pt x="630" y="1"/>
                    <a:pt x="253" y="181"/>
                    <a:pt x="1" y="456"/>
                  </a:cubicBezTo>
                  <a:cubicBezTo>
                    <a:pt x="468" y="322"/>
                    <a:pt x="935" y="222"/>
                    <a:pt x="1369" y="122"/>
                  </a:cubicBezTo>
                  <a:cubicBezTo>
                    <a:pt x="1253" y="38"/>
                    <a:pt x="1112"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3"/>
            <p:cNvSpPr/>
            <p:nvPr/>
          </p:nvSpPr>
          <p:spPr>
            <a:xfrm>
              <a:off x="1919050" y="1246325"/>
              <a:ext cx="31700" cy="10875"/>
            </a:xfrm>
            <a:custGeom>
              <a:avLst/>
              <a:gdLst/>
              <a:ahLst/>
              <a:cxnLst/>
              <a:rect l="l" t="t" r="r" b="b"/>
              <a:pathLst>
                <a:path w="1268" h="435" extrusionOk="0">
                  <a:moveTo>
                    <a:pt x="1201" y="1"/>
                  </a:moveTo>
                  <a:cubicBezTo>
                    <a:pt x="801" y="34"/>
                    <a:pt x="367" y="34"/>
                    <a:pt x="0" y="334"/>
                  </a:cubicBezTo>
                  <a:cubicBezTo>
                    <a:pt x="34" y="368"/>
                    <a:pt x="34" y="401"/>
                    <a:pt x="34" y="435"/>
                  </a:cubicBezTo>
                  <a:cubicBezTo>
                    <a:pt x="434" y="334"/>
                    <a:pt x="834" y="234"/>
                    <a:pt x="1268" y="134"/>
                  </a:cubicBezTo>
                  <a:cubicBezTo>
                    <a:pt x="1234" y="68"/>
                    <a:pt x="1234" y="34"/>
                    <a:pt x="1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3"/>
            <p:cNvSpPr/>
            <p:nvPr/>
          </p:nvSpPr>
          <p:spPr>
            <a:xfrm>
              <a:off x="1617150" y="1055375"/>
              <a:ext cx="25050" cy="37550"/>
            </a:xfrm>
            <a:custGeom>
              <a:avLst/>
              <a:gdLst/>
              <a:ahLst/>
              <a:cxnLst/>
              <a:rect l="l" t="t" r="r" b="b"/>
              <a:pathLst>
                <a:path w="1002" h="1502" extrusionOk="0">
                  <a:moveTo>
                    <a:pt x="1" y="0"/>
                  </a:moveTo>
                  <a:lnTo>
                    <a:pt x="1" y="0"/>
                  </a:lnTo>
                  <a:cubicBezTo>
                    <a:pt x="34" y="500"/>
                    <a:pt x="501" y="1168"/>
                    <a:pt x="1002" y="1501"/>
                  </a:cubicBezTo>
                  <a:cubicBezTo>
                    <a:pt x="701" y="867"/>
                    <a:pt x="334"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3"/>
            <p:cNvSpPr/>
            <p:nvPr/>
          </p:nvSpPr>
          <p:spPr>
            <a:xfrm>
              <a:off x="1700550" y="1233825"/>
              <a:ext cx="12525" cy="27550"/>
            </a:xfrm>
            <a:custGeom>
              <a:avLst/>
              <a:gdLst/>
              <a:ahLst/>
              <a:cxnLst/>
              <a:rect l="l" t="t" r="r" b="b"/>
              <a:pathLst>
                <a:path w="501" h="1102" extrusionOk="0">
                  <a:moveTo>
                    <a:pt x="1" y="1"/>
                  </a:moveTo>
                  <a:cubicBezTo>
                    <a:pt x="1" y="501"/>
                    <a:pt x="101" y="734"/>
                    <a:pt x="501" y="1101"/>
                  </a:cubicBezTo>
                  <a:cubicBezTo>
                    <a:pt x="334" y="734"/>
                    <a:pt x="301" y="3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3"/>
            <p:cNvSpPr/>
            <p:nvPr/>
          </p:nvSpPr>
          <p:spPr>
            <a:xfrm>
              <a:off x="1775600" y="668425"/>
              <a:ext cx="53400" cy="97600"/>
            </a:xfrm>
            <a:custGeom>
              <a:avLst/>
              <a:gdLst/>
              <a:ahLst/>
              <a:cxnLst/>
              <a:rect l="l" t="t" r="r" b="b"/>
              <a:pathLst>
                <a:path w="2136" h="3904" extrusionOk="0">
                  <a:moveTo>
                    <a:pt x="2136" y="0"/>
                  </a:moveTo>
                  <a:cubicBezTo>
                    <a:pt x="1335" y="1268"/>
                    <a:pt x="434" y="2435"/>
                    <a:pt x="1" y="3903"/>
                  </a:cubicBezTo>
                  <a:cubicBezTo>
                    <a:pt x="768" y="2636"/>
                    <a:pt x="1669" y="1468"/>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3"/>
            <p:cNvSpPr/>
            <p:nvPr/>
          </p:nvSpPr>
          <p:spPr>
            <a:xfrm>
              <a:off x="1815625" y="707625"/>
              <a:ext cx="15875" cy="24200"/>
            </a:xfrm>
            <a:custGeom>
              <a:avLst/>
              <a:gdLst/>
              <a:ahLst/>
              <a:cxnLst/>
              <a:rect l="l" t="t" r="r" b="b"/>
              <a:pathLst>
                <a:path w="635" h="968" extrusionOk="0">
                  <a:moveTo>
                    <a:pt x="568" y="0"/>
                  </a:moveTo>
                  <a:cubicBezTo>
                    <a:pt x="134" y="300"/>
                    <a:pt x="1" y="500"/>
                    <a:pt x="1" y="967"/>
                  </a:cubicBezTo>
                  <a:cubicBezTo>
                    <a:pt x="234" y="634"/>
                    <a:pt x="435" y="334"/>
                    <a:pt x="635" y="67"/>
                  </a:cubicBezTo>
                  <a:cubicBezTo>
                    <a:pt x="601" y="33"/>
                    <a:pt x="568" y="33"/>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3"/>
            <p:cNvSpPr/>
            <p:nvPr/>
          </p:nvSpPr>
          <p:spPr>
            <a:xfrm>
              <a:off x="1616325" y="889400"/>
              <a:ext cx="102600" cy="77600"/>
            </a:xfrm>
            <a:custGeom>
              <a:avLst/>
              <a:gdLst/>
              <a:ahLst/>
              <a:cxnLst/>
              <a:rect l="l" t="t" r="r" b="b"/>
              <a:pathLst>
                <a:path w="4104" h="3104" extrusionOk="0">
                  <a:moveTo>
                    <a:pt x="267" y="1"/>
                  </a:moveTo>
                  <a:cubicBezTo>
                    <a:pt x="201" y="1"/>
                    <a:pt x="167" y="34"/>
                    <a:pt x="1" y="68"/>
                  </a:cubicBezTo>
                  <a:cubicBezTo>
                    <a:pt x="1335" y="1068"/>
                    <a:pt x="2569" y="2036"/>
                    <a:pt x="3803" y="2970"/>
                  </a:cubicBezTo>
                  <a:cubicBezTo>
                    <a:pt x="3903" y="3036"/>
                    <a:pt x="4003" y="3070"/>
                    <a:pt x="4103" y="3103"/>
                  </a:cubicBezTo>
                  <a:cubicBezTo>
                    <a:pt x="4070" y="2903"/>
                    <a:pt x="4003" y="2736"/>
                    <a:pt x="3870" y="2636"/>
                  </a:cubicBezTo>
                  <a:cubicBezTo>
                    <a:pt x="3303" y="2169"/>
                    <a:pt x="2736" y="1669"/>
                    <a:pt x="2102" y="1235"/>
                  </a:cubicBezTo>
                  <a:cubicBezTo>
                    <a:pt x="1502" y="802"/>
                    <a:pt x="868" y="4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3"/>
            <p:cNvSpPr/>
            <p:nvPr/>
          </p:nvSpPr>
          <p:spPr>
            <a:xfrm>
              <a:off x="1620500" y="956125"/>
              <a:ext cx="62575" cy="43400"/>
            </a:xfrm>
            <a:custGeom>
              <a:avLst/>
              <a:gdLst/>
              <a:ahLst/>
              <a:cxnLst/>
              <a:rect l="l" t="t" r="r" b="b"/>
              <a:pathLst>
                <a:path w="2503" h="1736" extrusionOk="0">
                  <a:moveTo>
                    <a:pt x="0" y="1"/>
                  </a:moveTo>
                  <a:lnTo>
                    <a:pt x="0" y="1"/>
                  </a:lnTo>
                  <a:cubicBezTo>
                    <a:pt x="434" y="568"/>
                    <a:pt x="2102" y="1702"/>
                    <a:pt x="2502" y="1735"/>
                  </a:cubicBezTo>
                  <a:cubicBezTo>
                    <a:pt x="1735" y="1001"/>
                    <a:pt x="901" y="4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3"/>
            <p:cNvSpPr/>
            <p:nvPr/>
          </p:nvSpPr>
          <p:spPr>
            <a:xfrm>
              <a:off x="1649675" y="1000275"/>
              <a:ext cx="35900" cy="22950"/>
            </a:xfrm>
            <a:custGeom>
              <a:avLst/>
              <a:gdLst/>
              <a:ahLst/>
              <a:cxnLst/>
              <a:rect l="l" t="t" r="r" b="b"/>
              <a:pathLst>
                <a:path w="1436" h="918" extrusionOk="0">
                  <a:moveTo>
                    <a:pt x="55" y="1"/>
                  </a:moveTo>
                  <a:cubicBezTo>
                    <a:pt x="37" y="1"/>
                    <a:pt x="19" y="1"/>
                    <a:pt x="1" y="2"/>
                  </a:cubicBezTo>
                  <a:cubicBezTo>
                    <a:pt x="434" y="336"/>
                    <a:pt x="801" y="636"/>
                    <a:pt x="1202" y="903"/>
                  </a:cubicBezTo>
                  <a:cubicBezTo>
                    <a:pt x="1213" y="914"/>
                    <a:pt x="1231" y="918"/>
                    <a:pt x="1255" y="918"/>
                  </a:cubicBezTo>
                  <a:cubicBezTo>
                    <a:pt x="1302" y="918"/>
                    <a:pt x="1368" y="903"/>
                    <a:pt x="1435" y="903"/>
                  </a:cubicBezTo>
                  <a:cubicBezTo>
                    <a:pt x="1274" y="483"/>
                    <a:pt x="612"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3"/>
            <p:cNvSpPr/>
            <p:nvPr/>
          </p:nvSpPr>
          <p:spPr>
            <a:xfrm>
              <a:off x="1699725" y="918600"/>
              <a:ext cx="21700" cy="18375"/>
            </a:xfrm>
            <a:custGeom>
              <a:avLst/>
              <a:gdLst/>
              <a:ahLst/>
              <a:cxnLst/>
              <a:rect l="l" t="t" r="r" b="b"/>
              <a:pathLst>
                <a:path w="868" h="735" extrusionOk="0">
                  <a:moveTo>
                    <a:pt x="0" y="0"/>
                  </a:moveTo>
                  <a:lnTo>
                    <a:pt x="0" y="0"/>
                  </a:lnTo>
                  <a:cubicBezTo>
                    <a:pt x="167" y="334"/>
                    <a:pt x="434" y="568"/>
                    <a:pt x="868" y="734"/>
                  </a:cubicBezTo>
                  <a:cubicBezTo>
                    <a:pt x="634" y="301"/>
                    <a:pt x="3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3"/>
            <p:cNvSpPr/>
            <p:nvPr/>
          </p:nvSpPr>
          <p:spPr>
            <a:xfrm>
              <a:off x="1747250" y="1135300"/>
              <a:ext cx="25875" cy="84375"/>
            </a:xfrm>
            <a:custGeom>
              <a:avLst/>
              <a:gdLst/>
              <a:ahLst/>
              <a:cxnLst/>
              <a:rect l="l" t="t" r="r" b="b"/>
              <a:pathLst>
                <a:path w="1035" h="3375" extrusionOk="0">
                  <a:moveTo>
                    <a:pt x="50" y="0"/>
                  </a:moveTo>
                  <a:cubicBezTo>
                    <a:pt x="35" y="0"/>
                    <a:pt x="18" y="2"/>
                    <a:pt x="1" y="5"/>
                  </a:cubicBezTo>
                  <a:cubicBezTo>
                    <a:pt x="368" y="639"/>
                    <a:pt x="568" y="1340"/>
                    <a:pt x="668" y="2040"/>
                  </a:cubicBezTo>
                  <a:cubicBezTo>
                    <a:pt x="768" y="2407"/>
                    <a:pt x="801" y="2807"/>
                    <a:pt x="868" y="3174"/>
                  </a:cubicBezTo>
                  <a:cubicBezTo>
                    <a:pt x="901" y="3241"/>
                    <a:pt x="968" y="3308"/>
                    <a:pt x="1001" y="3374"/>
                  </a:cubicBezTo>
                  <a:cubicBezTo>
                    <a:pt x="1035" y="3041"/>
                    <a:pt x="1001" y="2707"/>
                    <a:pt x="968" y="2407"/>
                  </a:cubicBezTo>
                  <a:cubicBezTo>
                    <a:pt x="868" y="1640"/>
                    <a:pt x="634" y="906"/>
                    <a:pt x="267" y="239"/>
                  </a:cubicBezTo>
                  <a:cubicBezTo>
                    <a:pt x="238" y="120"/>
                    <a:pt x="181"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3"/>
            <p:cNvSpPr/>
            <p:nvPr/>
          </p:nvSpPr>
          <p:spPr>
            <a:xfrm>
              <a:off x="1802300" y="1185450"/>
              <a:ext cx="10850" cy="37550"/>
            </a:xfrm>
            <a:custGeom>
              <a:avLst/>
              <a:gdLst/>
              <a:ahLst/>
              <a:cxnLst/>
              <a:rect l="l" t="t" r="r" b="b"/>
              <a:pathLst>
                <a:path w="434" h="1502" extrusionOk="0">
                  <a:moveTo>
                    <a:pt x="34" y="1"/>
                  </a:moveTo>
                  <a:lnTo>
                    <a:pt x="34" y="1"/>
                  </a:lnTo>
                  <a:cubicBezTo>
                    <a:pt x="67" y="268"/>
                    <a:pt x="67" y="535"/>
                    <a:pt x="100" y="801"/>
                  </a:cubicBezTo>
                  <a:cubicBezTo>
                    <a:pt x="134" y="1035"/>
                    <a:pt x="0" y="1335"/>
                    <a:pt x="367" y="1502"/>
                  </a:cubicBezTo>
                  <a:cubicBezTo>
                    <a:pt x="434" y="1002"/>
                    <a:pt x="267"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3"/>
            <p:cNvSpPr/>
            <p:nvPr/>
          </p:nvSpPr>
          <p:spPr>
            <a:xfrm>
              <a:off x="1744750" y="1123750"/>
              <a:ext cx="5025" cy="11700"/>
            </a:xfrm>
            <a:custGeom>
              <a:avLst/>
              <a:gdLst/>
              <a:ahLst/>
              <a:cxnLst/>
              <a:rect l="l" t="t" r="r" b="b"/>
              <a:pathLst>
                <a:path w="201" h="468" extrusionOk="0">
                  <a:moveTo>
                    <a:pt x="1" y="0"/>
                  </a:moveTo>
                  <a:lnTo>
                    <a:pt x="1" y="0"/>
                  </a:lnTo>
                  <a:cubicBezTo>
                    <a:pt x="34" y="167"/>
                    <a:pt x="67" y="334"/>
                    <a:pt x="101" y="467"/>
                  </a:cubicBezTo>
                  <a:cubicBezTo>
                    <a:pt x="201" y="301"/>
                    <a:pt x="167"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3"/>
            <p:cNvSpPr/>
            <p:nvPr/>
          </p:nvSpPr>
          <p:spPr>
            <a:xfrm>
              <a:off x="1679700" y="1422300"/>
              <a:ext cx="22550" cy="10100"/>
            </a:xfrm>
            <a:custGeom>
              <a:avLst/>
              <a:gdLst/>
              <a:ahLst/>
              <a:cxnLst/>
              <a:rect l="l" t="t" r="r" b="b"/>
              <a:pathLst>
                <a:path w="902" h="404" extrusionOk="0">
                  <a:moveTo>
                    <a:pt x="1" y="0"/>
                  </a:moveTo>
                  <a:cubicBezTo>
                    <a:pt x="284" y="157"/>
                    <a:pt x="507" y="403"/>
                    <a:pt x="839" y="403"/>
                  </a:cubicBezTo>
                  <a:cubicBezTo>
                    <a:pt x="859" y="403"/>
                    <a:pt x="880" y="402"/>
                    <a:pt x="901" y="401"/>
                  </a:cubicBezTo>
                  <a:cubicBezTo>
                    <a:pt x="668" y="100"/>
                    <a:pt x="3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3"/>
            <p:cNvSpPr/>
            <p:nvPr/>
          </p:nvSpPr>
          <p:spPr>
            <a:xfrm>
              <a:off x="1865675" y="1540700"/>
              <a:ext cx="20025" cy="15875"/>
            </a:xfrm>
            <a:custGeom>
              <a:avLst/>
              <a:gdLst/>
              <a:ahLst/>
              <a:cxnLst/>
              <a:rect l="l" t="t" r="r" b="b"/>
              <a:pathLst>
                <a:path w="801" h="635" extrusionOk="0">
                  <a:moveTo>
                    <a:pt x="0" y="1"/>
                  </a:moveTo>
                  <a:cubicBezTo>
                    <a:pt x="12" y="1"/>
                    <a:pt x="23" y="1"/>
                    <a:pt x="34" y="1"/>
                  </a:cubicBezTo>
                  <a:lnTo>
                    <a:pt x="34" y="1"/>
                  </a:lnTo>
                  <a:cubicBezTo>
                    <a:pt x="34" y="1"/>
                    <a:pt x="34" y="1"/>
                    <a:pt x="34" y="1"/>
                  </a:cubicBezTo>
                  <a:close/>
                  <a:moveTo>
                    <a:pt x="34" y="1"/>
                  </a:moveTo>
                  <a:cubicBezTo>
                    <a:pt x="334" y="168"/>
                    <a:pt x="401" y="568"/>
                    <a:pt x="801" y="635"/>
                  </a:cubicBezTo>
                  <a:cubicBezTo>
                    <a:pt x="703" y="178"/>
                    <a:pt x="510"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3"/>
            <p:cNvSpPr/>
            <p:nvPr/>
          </p:nvSpPr>
          <p:spPr>
            <a:xfrm>
              <a:off x="1898375" y="1504850"/>
              <a:ext cx="11525" cy="9775"/>
            </a:xfrm>
            <a:custGeom>
              <a:avLst/>
              <a:gdLst/>
              <a:ahLst/>
              <a:cxnLst/>
              <a:rect l="l" t="t" r="r" b="b"/>
              <a:pathLst>
                <a:path w="461" h="391" extrusionOk="0">
                  <a:moveTo>
                    <a:pt x="27" y="1"/>
                  </a:moveTo>
                  <a:lnTo>
                    <a:pt x="27" y="1"/>
                  </a:lnTo>
                  <a:cubicBezTo>
                    <a:pt x="1" y="287"/>
                    <a:pt x="35" y="390"/>
                    <a:pt x="242" y="390"/>
                  </a:cubicBezTo>
                  <a:cubicBezTo>
                    <a:pt x="300" y="390"/>
                    <a:pt x="372" y="382"/>
                    <a:pt x="460" y="368"/>
                  </a:cubicBezTo>
                  <a:cubicBezTo>
                    <a:pt x="327" y="234"/>
                    <a:pt x="193" y="134"/>
                    <a:pt x="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5952-E4F0-3FF1-14DF-0C9ACAEAECD5}"/>
              </a:ext>
            </a:extLst>
          </p:cNvPr>
          <p:cNvSpPr>
            <a:spLocks noGrp="1"/>
          </p:cNvSpPr>
          <p:nvPr>
            <p:ph type="title"/>
          </p:nvPr>
        </p:nvSpPr>
        <p:spPr/>
        <p:txBody>
          <a:bodyPr/>
          <a:lstStyle/>
          <a:p>
            <a:r>
              <a:rPr lang="en-IN"/>
              <a:t>Methodology Used</a:t>
            </a:r>
          </a:p>
        </p:txBody>
      </p:sp>
      <p:sp>
        <p:nvSpPr>
          <p:cNvPr id="3" name="Subtitle 2">
            <a:extLst>
              <a:ext uri="{FF2B5EF4-FFF2-40B4-BE49-F238E27FC236}">
                <a16:creationId xmlns:a16="http://schemas.microsoft.com/office/drawing/2014/main" id="{6F182C7F-DF9D-E7E6-789F-3BD233F7B48B}"/>
              </a:ext>
            </a:extLst>
          </p:cNvPr>
          <p:cNvSpPr>
            <a:spLocks noGrp="1"/>
          </p:cNvSpPr>
          <p:nvPr>
            <p:ph type="subTitle" idx="1"/>
          </p:nvPr>
        </p:nvSpPr>
        <p:spPr>
          <a:xfrm>
            <a:off x="319239" y="1206771"/>
            <a:ext cx="3568819" cy="572700"/>
          </a:xfrm>
        </p:spPr>
        <p:txBody>
          <a:bodyPr/>
          <a:lstStyle/>
          <a:p>
            <a:r>
              <a:rPr lang="en-IN"/>
              <a:t>Transfer Learning : Using Resnet 50</a:t>
            </a:r>
          </a:p>
        </p:txBody>
      </p:sp>
      <p:sp>
        <p:nvSpPr>
          <p:cNvPr id="4" name="Subtitle 2">
            <a:extLst>
              <a:ext uri="{FF2B5EF4-FFF2-40B4-BE49-F238E27FC236}">
                <a16:creationId xmlns:a16="http://schemas.microsoft.com/office/drawing/2014/main" id="{09AF335C-4DC9-E4A9-4B53-F2E36EFA2E5C}"/>
              </a:ext>
            </a:extLst>
          </p:cNvPr>
          <p:cNvSpPr txBox="1">
            <a:spLocks/>
          </p:cNvSpPr>
          <p:nvPr/>
        </p:nvSpPr>
        <p:spPr>
          <a:xfrm>
            <a:off x="241180" y="1929617"/>
            <a:ext cx="356881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r>
              <a:rPr lang="en-IN"/>
              <a:t>Transfer Learning : Using Resnet 50</a:t>
            </a:r>
          </a:p>
        </p:txBody>
      </p:sp>
    </p:spTree>
    <p:extLst>
      <p:ext uri="{BB962C8B-B14F-4D97-AF65-F5344CB8AC3E}">
        <p14:creationId xmlns:p14="http://schemas.microsoft.com/office/powerpoint/2010/main" val="319103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446B-BFE0-865E-6ADF-D122273768C5}"/>
              </a:ext>
            </a:extLst>
          </p:cNvPr>
          <p:cNvSpPr>
            <a:spLocks noGrp="1"/>
          </p:cNvSpPr>
          <p:nvPr>
            <p:ph type="title"/>
          </p:nvPr>
        </p:nvSpPr>
        <p:spPr/>
        <p:txBody>
          <a:bodyPr/>
          <a:lstStyle/>
          <a:p>
            <a:r>
              <a:rPr lang="en-GB" b="1"/>
              <a:t>Proposed Methodology</a:t>
            </a:r>
          </a:p>
        </p:txBody>
      </p:sp>
      <p:pic>
        <p:nvPicPr>
          <p:cNvPr id="5" name="Picture 5" descr="Diagram&#10;&#10;Description automatically generated">
            <a:extLst>
              <a:ext uri="{FF2B5EF4-FFF2-40B4-BE49-F238E27FC236}">
                <a16:creationId xmlns:a16="http://schemas.microsoft.com/office/drawing/2014/main" id="{5A37FD82-4C02-318D-469D-E58C67B9ED67}"/>
              </a:ext>
            </a:extLst>
          </p:cNvPr>
          <p:cNvPicPr>
            <a:picLocks noChangeAspect="1"/>
          </p:cNvPicPr>
          <p:nvPr/>
        </p:nvPicPr>
        <p:blipFill>
          <a:blip r:embed="rId2"/>
          <a:stretch>
            <a:fillRect/>
          </a:stretch>
        </p:blipFill>
        <p:spPr>
          <a:xfrm>
            <a:off x="711843" y="1312750"/>
            <a:ext cx="7496054" cy="3415037"/>
          </a:xfrm>
          <a:prstGeom prst="rect">
            <a:avLst/>
          </a:prstGeom>
        </p:spPr>
      </p:pic>
      <p:sp>
        <p:nvSpPr>
          <p:cNvPr id="6" name="TextBox 5">
            <a:extLst>
              <a:ext uri="{FF2B5EF4-FFF2-40B4-BE49-F238E27FC236}">
                <a16:creationId xmlns:a16="http://schemas.microsoft.com/office/drawing/2014/main" id="{CDED4D7F-7BDF-4487-8A37-0D1FF0EED77B}"/>
              </a:ext>
            </a:extLst>
          </p:cNvPr>
          <p:cNvSpPr txBox="1"/>
          <p:nvPr/>
        </p:nvSpPr>
        <p:spPr>
          <a:xfrm>
            <a:off x="3398255" y="4781790"/>
            <a:ext cx="14757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rPr>
              <a:t>Block Diagram</a:t>
            </a:r>
            <a:endParaRPr lang="en-US"/>
          </a:p>
        </p:txBody>
      </p:sp>
    </p:spTree>
    <p:extLst>
      <p:ext uri="{BB962C8B-B14F-4D97-AF65-F5344CB8AC3E}">
        <p14:creationId xmlns:p14="http://schemas.microsoft.com/office/powerpoint/2010/main" val="6479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5A2E62-BCF2-6027-09A7-8469E4025324}"/>
              </a:ext>
            </a:extLst>
          </p:cNvPr>
          <p:cNvSpPr>
            <a:spLocks noGrp="1"/>
          </p:cNvSpPr>
          <p:nvPr>
            <p:ph type="subTitle" idx="1"/>
          </p:nvPr>
        </p:nvSpPr>
        <p:spPr>
          <a:xfrm>
            <a:off x="335844" y="1199792"/>
            <a:ext cx="8604056" cy="1092900"/>
          </a:xfrm>
        </p:spPr>
        <p:txBody>
          <a:bodyPr/>
          <a:lstStyle/>
          <a:p>
            <a:pPr marL="285750" indent="-285750">
              <a:buFont typeface="Arial"/>
              <a:buChar char="•"/>
            </a:pPr>
            <a:r>
              <a:rPr lang="en-AU"/>
              <a:t>Dataset</a:t>
            </a:r>
            <a:endParaRPr lang="en-US"/>
          </a:p>
          <a:p>
            <a:pPr indent="0" algn="just"/>
            <a:r>
              <a:rPr lang="en-AU"/>
              <a:t>We are using the “</a:t>
            </a:r>
            <a:r>
              <a:rPr lang="en-AU" err="1"/>
              <a:t>PlantVillage</a:t>
            </a:r>
            <a:r>
              <a:rPr lang="en-AU"/>
              <a:t> dataset”,[15] which is a publicly available dataset containing images of diseased and healthy plant leaves. The dataset includes images of 38 different plant species, each with multiple categories of disease, as well as images of healthy leaves. </a:t>
            </a:r>
          </a:p>
        </p:txBody>
      </p:sp>
      <p:sp>
        <p:nvSpPr>
          <p:cNvPr id="7" name="Title 1">
            <a:extLst>
              <a:ext uri="{FF2B5EF4-FFF2-40B4-BE49-F238E27FC236}">
                <a16:creationId xmlns:a16="http://schemas.microsoft.com/office/drawing/2014/main" id="{0F0676DD-12E3-2BE1-E625-30A750283A28}"/>
              </a:ext>
            </a:extLst>
          </p:cNvPr>
          <p:cNvSpPr>
            <a:spLocks noGrp="1"/>
          </p:cNvSpPr>
          <p:nvPr>
            <p:ph type="title"/>
          </p:nvPr>
        </p:nvSpPr>
        <p:spPr>
          <a:xfrm>
            <a:off x="713250" y="483925"/>
            <a:ext cx="7717500" cy="572700"/>
          </a:xfrm>
        </p:spPr>
        <p:txBody>
          <a:bodyPr/>
          <a:lstStyle/>
          <a:p>
            <a:r>
              <a:rPr lang="en-GB" b="1"/>
              <a:t>Proposed Methodology</a:t>
            </a:r>
          </a:p>
        </p:txBody>
      </p:sp>
      <p:sp>
        <p:nvSpPr>
          <p:cNvPr id="9" name="Subtitle 2">
            <a:extLst>
              <a:ext uri="{FF2B5EF4-FFF2-40B4-BE49-F238E27FC236}">
                <a16:creationId xmlns:a16="http://schemas.microsoft.com/office/drawing/2014/main" id="{CD29290C-AE8C-B569-F839-0D051B4F803C}"/>
              </a:ext>
            </a:extLst>
          </p:cNvPr>
          <p:cNvSpPr txBox="1">
            <a:spLocks/>
          </p:cNvSpPr>
          <p:nvPr/>
        </p:nvSpPr>
        <p:spPr>
          <a:xfrm>
            <a:off x="272584" y="2344230"/>
            <a:ext cx="8668754"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a:t>Image Pre-Processing </a:t>
            </a:r>
            <a:endParaRPr lang="en-US"/>
          </a:p>
          <a:p>
            <a:pPr marL="114300" indent="0" algn="just"/>
            <a:r>
              <a:rPr lang="en-AU"/>
              <a:t>        Image Pre-Processing enhances the picture data required for image categorization. In the Pre-Processing processes, we have scaled down all the photos' resolutions to 256*256 pixels.  Then data rescaling can normalize the pixel values of images from the range </a:t>
            </a:r>
            <a:r>
              <a:rPr lang="en-AU" b="1"/>
              <a:t>[0, 255]</a:t>
            </a:r>
            <a:r>
              <a:rPr lang="en-AU"/>
              <a:t> to </a:t>
            </a:r>
            <a:r>
              <a:rPr lang="en-AU" b="1"/>
              <a:t>[0, 1]</a:t>
            </a:r>
            <a:r>
              <a:rPr lang="en-AU"/>
              <a:t>, making it easier for the model to learn and reducing the impact of outliers.</a:t>
            </a:r>
            <a:endParaRPr lang="en-US"/>
          </a:p>
          <a:p>
            <a:pPr marL="285750" indent="-285750" algn="just">
              <a:buFont typeface="Arial"/>
              <a:buChar char="•"/>
            </a:pPr>
            <a:endParaRPr lang="en-AU"/>
          </a:p>
        </p:txBody>
      </p:sp>
      <p:sp>
        <p:nvSpPr>
          <p:cNvPr id="11" name="Subtitle 2">
            <a:extLst>
              <a:ext uri="{FF2B5EF4-FFF2-40B4-BE49-F238E27FC236}">
                <a16:creationId xmlns:a16="http://schemas.microsoft.com/office/drawing/2014/main" id="{3E1B0B64-14FF-4301-31A2-E27BF611080E}"/>
              </a:ext>
            </a:extLst>
          </p:cNvPr>
          <p:cNvSpPr txBox="1">
            <a:spLocks/>
          </p:cNvSpPr>
          <p:nvPr/>
        </p:nvSpPr>
        <p:spPr>
          <a:xfrm>
            <a:off x="230889" y="3833724"/>
            <a:ext cx="8604056" cy="109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38100" lvl="0" indent="-342900" algn="l" rtl="0">
              <a:lnSpc>
                <a:spcPct val="100000"/>
              </a:lnSpc>
              <a:spcBef>
                <a:spcPts val="0"/>
              </a:spcBef>
              <a:spcAft>
                <a:spcPts val="0"/>
              </a:spcAft>
              <a:buClr>
                <a:schemeClr val="lt1"/>
              </a:buClr>
              <a:buSzPts val="18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2pPr>
            <a:lvl3pPr marL="1371600" marR="0" lvl="2"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3pPr>
            <a:lvl4pPr marL="1828800" marR="0" lvl="3"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4pPr>
            <a:lvl5pPr marL="2286000" marR="0" lvl="4"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5pPr>
            <a:lvl6pPr marL="2743200" marR="0" lvl="5"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6pPr>
            <a:lvl7pPr marL="3200400" marR="0" lvl="6"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7pPr>
            <a:lvl8pPr marL="3657600" marR="0" lvl="7"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8pPr>
            <a:lvl9pPr marL="4114800" marR="0" lvl="8" indent="-317500" algn="l" rtl="0">
              <a:lnSpc>
                <a:spcPct val="100000"/>
              </a:lnSpc>
              <a:spcBef>
                <a:spcPts val="0"/>
              </a:spcBef>
              <a:spcAft>
                <a:spcPts val="0"/>
              </a:spcAft>
              <a:buClr>
                <a:schemeClr val="lt1"/>
              </a:buClr>
              <a:buSzPts val="1400"/>
              <a:buFont typeface="Chivo"/>
              <a:buNone/>
              <a:defRPr sz="1400" b="0" i="0" u="none" strike="noStrike" cap="none">
                <a:solidFill>
                  <a:schemeClr val="lt1"/>
                </a:solidFill>
                <a:latin typeface="Chivo"/>
                <a:ea typeface="Chivo"/>
                <a:cs typeface="Chivo"/>
                <a:sym typeface="Chivo"/>
              </a:defRPr>
            </a:lvl9pPr>
          </a:lstStyle>
          <a:p>
            <a:pPr>
              <a:buFont typeface="Arial"/>
              <a:buChar char="•"/>
            </a:pPr>
            <a:r>
              <a:rPr lang="en-AU"/>
              <a:t>Data Augmentation</a:t>
            </a:r>
            <a:endParaRPr lang="en-US"/>
          </a:p>
          <a:p>
            <a:pPr marL="114300" indent="0" algn="just"/>
            <a:r>
              <a:rPr lang="en-AU"/>
              <a:t>We first define a set of data augmentation parameters and specify a range of random transformations to apply to the input images, including rotations, translations, shears, zooms, and flips. We also specify the fill mode to use when creating new pixels to fill in any empty space that may be created by the transformations.</a:t>
            </a:r>
          </a:p>
          <a:p>
            <a:pPr marL="285750" indent="-285750">
              <a:buFont typeface="Arial"/>
              <a:buChar char="•"/>
            </a:pPr>
            <a:endParaRPr lang="en-AU"/>
          </a:p>
        </p:txBody>
      </p:sp>
    </p:spTree>
    <p:extLst>
      <p:ext uri="{BB962C8B-B14F-4D97-AF65-F5344CB8AC3E}">
        <p14:creationId xmlns:p14="http://schemas.microsoft.com/office/powerpoint/2010/main" val="72452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1"/>
        <p:cNvGrpSpPr/>
        <p:nvPr/>
      </p:nvGrpSpPr>
      <p:grpSpPr>
        <a:xfrm>
          <a:off x="0" y="0"/>
          <a:ext cx="0" cy="0"/>
          <a:chOff x="0" y="0"/>
          <a:chExt cx="0" cy="0"/>
        </a:xfrm>
      </p:grpSpPr>
      <p:sp>
        <p:nvSpPr>
          <p:cNvPr id="3572" name="Google Shape;3572;p45"/>
          <p:cNvSpPr/>
          <p:nvPr/>
        </p:nvSpPr>
        <p:spPr>
          <a:xfrm rot="5400000">
            <a:off x="-595330"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5"/>
          <p:cNvSpPr/>
          <p:nvPr/>
        </p:nvSpPr>
        <p:spPr>
          <a:xfrm rot="5400000">
            <a:off x="3382458" y="2368855"/>
            <a:ext cx="3697761"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5"/>
          <p:cNvSpPr/>
          <p:nvPr/>
        </p:nvSpPr>
        <p:spPr>
          <a:xfrm>
            <a:off x="353398"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5"/>
          <p:cNvSpPr txBox="1">
            <a:spLocks noGrp="1"/>
          </p:cNvSpPr>
          <p:nvPr>
            <p:ph type="title" idx="5"/>
          </p:nvPr>
        </p:nvSpPr>
        <p:spPr>
          <a:xfrm rot="-17548">
            <a:off x="1839092" y="2275380"/>
            <a:ext cx="2813030" cy="857403"/>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LITERATURE SURVEY</a:t>
            </a:r>
            <a:endParaRPr/>
          </a:p>
        </p:txBody>
      </p:sp>
      <p:sp>
        <p:nvSpPr>
          <p:cNvPr id="3576" name="Google Shape;3576;p4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TABLE OF CONTENTS</a:t>
            </a:r>
            <a:endParaRPr/>
          </a:p>
        </p:txBody>
      </p:sp>
      <p:sp>
        <p:nvSpPr>
          <p:cNvPr id="3577" name="Google Shape;3577;p45"/>
          <p:cNvSpPr txBox="1">
            <a:spLocks noGrp="1"/>
          </p:cNvSpPr>
          <p:nvPr>
            <p:ph type="title" idx="2"/>
          </p:nvPr>
        </p:nvSpPr>
        <p:spPr>
          <a:xfrm rot="-16748">
            <a:off x="5795710" y="1096157"/>
            <a:ext cx="3171882" cy="593086"/>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STATEMENT</a:t>
            </a:r>
            <a:endParaRPr/>
          </a:p>
        </p:txBody>
      </p:sp>
      <p:sp>
        <p:nvSpPr>
          <p:cNvPr id="3578" name="Google Shape;3578;p45"/>
          <p:cNvSpPr txBox="1">
            <a:spLocks noGrp="1"/>
          </p:cNvSpPr>
          <p:nvPr>
            <p:ph type="subTitle" idx="1"/>
          </p:nvPr>
        </p:nvSpPr>
        <p:spPr>
          <a:xfrm rot="-7990">
            <a:off x="1837977" y="1589252"/>
            <a:ext cx="2707345" cy="507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This Slide Give a brief introduction about the project</a:t>
            </a:r>
            <a:endParaRPr/>
          </a:p>
        </p:txBody>
      </p:sp>
      <p:sp>
        <p:nvSpPr>
          <p:cNvPr id="3579" name="Google Shape;3579;p45"/>
          <p:cNvSpPr txBox="1">
            <a:spLocks noGrp="1"/>
          </p:cNvSpPr>
          <p:nvPr>
            <p:ph type="title" idx="3"/>
          </p:nvPr>
        </p:nvSpPr>
        <p:spPr>
          <a:xfrm rot="-15554">
            <a:off x="1824021" y="1195997"/>
            <a:ext cx="2315935" cy="425265"/>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INTRODUCTION</a:t>
            </a:r>
            <a:endParaRPr/>
          </a:p>
        </p:txBody>
      </p:sp>
      <p:sp>
        <p:nvSpPr>
          <p:cNvPr id="3580" name="Google Shape;3580;p45"/>
          <p:cNvSpPr txBox="1">
            <a:spLocks noGrp="1"/>
          </p:cNvSpPr>
          <p:nvPr>
            <p:ph type="subTitle" idx="4"/>
          </p:nvPr>
        </p:nvSpPr>
        <p:spPr>
          <a:xfrm rot="-8377">
            <a:off x="5870810" y="1580104"/>
            <a:ext cx="292000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the problem statement we are working on</a:t>
            </a:r>
            <a:endParaRPr/>
          </a:p>
        </p:txBody>
      </p:sp>
      <p:sp>
        <p:nvSpPr>
          <p:cNvPr id="3581" name="Google Shape;3581;p45"/>
          <p:cNvSpPr txBox="1">
            <a:spLocks noGrp="1"/>
          </p:cNvSpPr>
          <p:nvPr>
            <p:ph type="subTitle" idx="6"/>
          </p:nvPr>
        </p:nvSpPr>
        <p:spPr>
          <a:xfrm rot="-8379">
            <a:off x="1778959" y="3012078"/>
            <a:ext cx="2588263" cy="518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summarizes the existing work </a:t>
            </a:r>
            <a:endParaRPr/>
          </a:p>
        </p:txBody>
      </p:sp>
      <p:sp>
        <p:nvSpPr>
          <p:cNvPr id="3582" name="Google Shape;3582;p45"/>
          <p:cNvSpPr txBox="1">
            <a:spLocks noGrp="1"/>
          </p:cNvSpPr>
          <p:nvPr>
            <p:ph type="title" idx="7"/>
          </p:nvPr>
        </p:nvSpPr>
        <p:spPr>
          <a:xfrm rot="-17220">
            <a:off x="667768" y="140565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3" name="Google Shape;3583;p45"/>
          <p:cNvSpPr txBox="1">
            <a:spLocks noGrp="1"/>
          </p:cNvSpPr>
          <p:nvPr>
            <p:ph type="title" idx="8"/>
          </p:nvPr>
        </p:nvSpPr>
        <p:spPr>
          <a:xfrm rot="-17220">
            <a:off x="683318" y="2335680"/>
            <a:ext cx="1137914" cy="7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84" name="Google Shape;3584;p45"/>
          <p:cNvSpPr txBox="1">
            <a:spLocks noGrp="1"/>
          </p:cNvSpPr>
          <p:nvPr>
            <p:ph type="title" idx="9"/>
          </p:nvPr>
        </p:nvSpPr>
        <p:spPr>
          <a:xfrm rot="-17229">
            <a:off x="4667757" y="14056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85" name="Google Shape;3585;p45"/>
          <p:cNvSpPr txBox="1">
            <a:spLocks noGrp="1"/>
          </p:cNvSpPr>
          <p:nvPr>
            <p:ph type="title" idx="13"/>
          </p:nvPr>
        </p:nvSpPr>
        <p:spPr>
          <a:xfrm rot="-16345">
            <a:off x="5795291" y="2377136"/>
            <a:ext cx="2586929" cy="429147"/>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a:t>DATASET USED</a:t>
            </a:r>
            <a:endParaRPr/>
          </a:p>
        </p:txBody>
      </p:sp>
      <p:sp>
        <p:nvSpPr>
          <p:cNvPr id="3586" name="Google Shape;3586;p45"/>
          <p:cNvSpPr txBox="1">
            <a:spLocks noGrp="1"/>
          </p:cNvSpPr>
          <p:nvPr>
            <p:ph type="subTitle" idx="14"/>
          </p:nvPr>
        </p:nvSpPr>
        <p:spPr>
          <a:xfrm rot="-8377">
            <a:off x="5870808" y="2772291"/>
            <a:ext cx="3164157"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slide describes about dataset being used in our project</a:t>
            </a:r>
            <a:endParaRPr/>
          </a:p>
        </p:txBody>
      </p:sp>
      <p:sp>
        <p:nvSpPr>
          <p:cNvPr id="3587" name="Google Shape;3587;p45"/>
          <p:cNvSpPr txBox="1">
            <a:spLocks noGrp="1"/>
          </p:cNvSpPr>
          <p:nvPr>
            <p:ph type="title" idx="15"/>
          </p:nvPr>
        </p:nvSpPr>
        <p:spPr>
          <a:xfrm rot="-17229">
            <a:off x="4667757" y="3109450"/>
            <a:ext cx="1137314" cy="7368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88" name="Google Shape;3588;p45"/>
          <p:cNvSpPr/>
          <p:nvPr/>
        </p:nvSpPr>
        <p:spPr>
          <a:xfrm>
            <a:off x="1245360" y="1162492"/>
            <a:ext cx="412415" cy="346093"/>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01</a:t>
            </a:r>
          </a:p>
        </p:txBody>
      </p:sp>
      <p:sp>
        <p:nvSpPr>
          <p:cNvPr id="3589" name="Google Shape;3589;p45"/>
          <p:cNvSpPr/>
          <p:nvPr/>
        </p:nvSpPr>
        <p:spPr>
          <a:xfrm>
            <a:off x="5206088" y="1197655"/>
            <a:ext cx="369870" cy="28799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02</a:t>
            </a:r>
          </a:p>
        </p:txBody>
      </p:sp>
      <p:sp>
        <p:nvSpPr>
          <p:cNvPr id="3590" name="Google Shape;3590;p45"/>
          <p:cNvSpPr/>
          <p:nvPr/>
        </p:nvSpPr>
        <p:spPr>
          <a:xfrm>
            <a:off x="1255298" y="2478069"/>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03</a:t>
            </a:r>
          </a:p>
        </p:txBody>
      </p:sp>
      <p:sp>
        <p:nvSpPr>
          <p:cNvPr id="3591" name="Google Shape;3591;p45"/>
          <p:cNvSpPr/>
          <p:nvPr/>
        </p:nvSpPr>
        <p:spPr>
          <a:xfrm>
            <a:off x="5115226" y="2405114"/>
            <a:ext cx="460063" cy="333647"/>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04</a:t>
            </a:r>
          </a:p>
        </p:txBody>
      </p:sp>
      <p:grpSp>
        <p:nvGrpSpPr>
          <p:cNvPr id="3592" name="Google Shape;3592;p45"/>
          <p:cNvGrpSpPr/>
          <p:nvPr/>
        </p:nvGrpSpPr>
        <p:grpSpPr>
          <a:xfrm rot="1923838">
            <a:off x="277034" y="2429701"/>
            <a:ext cx="593101" cy="1146420"/>
            <a:chOff x="4000525" y="439175"/>
            <a:chExt cx="1021600" cy="1974675"/>
          </a:xfrm>
        </p:grpSpPr>
        <p:sp>
          <p:nvSpPr>
            <p:cNvPr id="3593" name="Google Shape;3593;p45"/>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5"/>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5"/>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5"/>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5"/>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5"/>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5"/>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5"/>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5"/>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5"/>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5"/>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5"/>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5"/>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5"/>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5"/>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5"/>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5"/>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5"/>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5"/>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5"/>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5"/>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5"/>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5"/>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5"/>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5"/>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5"/>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5"/>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5"/>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5"/>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5"/>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5"/>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5"/>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5"/>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5"/>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5"/>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5"/>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5"/>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5"/>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5"/>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5"/>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5"/>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5"/>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575;p45">
            <a:extLst>
              <a:ext uri="{FF2B5EF4-FFF2-40B4-BE49-F238E27FC236}">
                <a16:creationId xmlns:a16="http://schemas.microsoft.com/office/drawing/2014/main" id="{B31BA579-DC38-095D-7855-38913F3DDAD1}"/>
              </a:ext>
            </a:extLst>
          </p:cNvPr>
          <p:cNvSpPr txBox="1">
            <a:spLocks/>
          </p:cNvSpPr>
          <p:nvPr/>
        </p:nvSpPr>
        <p:spPr>
          <a:xfrm rot="-17548">
            <a:off x="1771099" y="3401867"/>
            <a:ext cx="2813030"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r>
              <a:rPr lang="en-IN"/>
              <a:t>SYSTEM DESIGN &amp;</a:t>
            </a:r>
          </a:p>
          <a:p>
            <a:r>
              <a:rPr lang="en-IN"/>
              <a:t>METHODOLOGY</a:t>
            </a:r>
          </a:p>
        </p:txBody>
      </p:sp>
      <p:sp>
        <p:nvSpPr>
          <p:cNvPr id="6" name="Google Shape;3581;p45">
            <a:extLst>
              <a:ext uri="{FF2B5EF4-FFF2-40B4-BE49-F238E27FC236}">
                <a16:creationId xmlns:a16="http://schemas.microsoft.com/office/drawing/2014/main" id="{99AADFAE-BA5F-D33A-C525-061EA30C9BEB}"/>
              </a:ext>
            </a:extLst>
          </p:cNvPr>
          <p:cNvSpPr txBox="1">
            <a:spLocks/>
          </p:cNvSpPr>
          <p:nvPr/>
        </p:nvSpPr>
        <p:spPr>
          <a:xfrm rot="-8379">
            <a:off x="1795926" y="4188809"/>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Describe the methodology used and overall System Design</a:t>
            </a:r>
          </a:p>
        </p:txBody>
      </p:sp>
      <p:sp>
        <p:nvSpPr>
          <p:cNvPr id="7" name="Google Shape;3575;p45">
            <a:extLst>
              <a:ext uri="{FF2B5EF4-FFF2-40B4-BE49-F238E27FC236}">
                <a16:creationId xmlns:a16="http://schemas.microsoft.com/office/drawing/2014/main" id="{77F7A9E8-AD89-91F1-1A75-2D500D8D9EEB}"/>
              </a:ext>
            </a:extLst>
          </p:cNvPr>
          <p:cNvSpPr txBox="1">
            <a:spLocks/>
          </p:cNvSpPr>
          <p:nvPr/>
        </p:nvSpPr>
        <p:spPr>
          <a:xfrm rot="-17548">
            <a:off x="5809079" y="3320192"/>
            <a:ext cx="3160442" cy="857403"/>
          </a:xfrm>
          <a:prstGeom prst="rect">
            <a:avLst/>
          </a:prstGeom>
          <a:noFill/>
          <a:ln>
            <a:noFill/>
          </a:ln>
        </p:spPr>
        <p:txBody>
          <a:bodyPr spcFirstLastPara="1" wrap="square" lIns="91425" tIns="91425" rIns="0"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700"/>
              <a:buFont typeface="Encode Sans Black"/>
              <a:buNone/>
              <a:defRPr sz="2000" b="0" i="0" u="none" strike="noStrike" cap="none">
                <a:solidFill>
                  <a:schemeClr val="lt2"/>
                </a:solidFill>
                <a:latin typeface="Encode Sans Black"/>
                <a:ea typeface="Encode Sans Black"/>
                <a:cs typeface="Encode Sans Black"/>
                <a:sym typeface="Encode Sans Black"/>
              </a:defRPr>
            </a:lvl1pPr>
            <a:lvl2pPr marR="0" lvl="1"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2pPr>
            <a:lvl3pPr marR="0" lvl="2"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3pPr>
            <a:lvl4pPr marR="0" lvl="3"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4pPr>
            <a:lvl5pPr marR="0" lvl="4"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5pPr>
            <a:lvl6pPr marR="0" lvl="5"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6pPr>
            <a:lvl7pPr marR="0" lvl="6"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7pPr>
            <a:lvl8pPr marR="0" lvl="7"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8pPr>
            <a:lvl9pPr marR="0" lvl="8" algn="l" rtl="0">
              <a:lnSpc>
                <a:spcPct val="100000"/>
              </a:lnSpc>
              <a:spcBef>
                <a:spcPts val="0"/>
              </a:spcBef>
              <a:spcAft>
                <a:spcPts val="0"/>
              </a:spcAft>
              <a:buClr>
                <a:schemeClr val="lt2"/>
              </a:buClr>
              <a:buSzPts val="1700"/>
              <a:buFont typeface="Encode Sans Black"/>
              <a:buNone/>
              <a:defRPr sz="1700" b="0" i="0" u="none" strike="noStrike" cap="none">
                <a:solidFill>
                  <a:schemeClr val="lt2"/>
                </a:solidFill>
                <a:latin typeface="Encode Sans Black"/>
                <a:ea typeface="Encode Sans Black"/>
                <a:cs typeface="Encode Sans Black"/>
                <a:sym typeface="Encode Sans Black"/>
              </a:defRPr>
            </a:lvl9pPr>
          </a:lstStyle>
          <a:p>
            <a:r>
              <a:rPr lang="en-IN"/>
              <a:t>PERFORMANCE MEASURE</a:t>
            </a:r>
          </a:p>
        </p:txBody>
      </p:sp>
      <p:sp>
        <p:nvSpPr>
          <p:cNvPr id="8" name="Google Shape;3581;p45">
            <a:extLst>
              <a:ext uri="{FF2B5EF4-FFF2-40B4-BE49-F238E27FC236}">
                <a16:creationId xmlns:a16="http://schemas.microsoft.com/office/drawing/2014/main" id="{084C0CF6-709F-1E99-240C-E9AC43AB6811}"/>
              </a:ext>
            </a:extLst>
          </p:cNvPr>
          <p:cNvSpPr txBox="1">
            <a:spLocks/>
          </p:cNvSpPr>
          <p:nvPr/>
        </p:nvSpPr>
        <p:spPr>
          <a:xfrm rot="-8379">
            <a:off x="5833909" y="4108020"/>
            <a:ext cx="2588263" cy="518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hivo"/>
              <a:buNone/>
              <a:defRPr sz="1400" b="0" i="0" u="none" strike="noStrike" cap="none">
                <a:solidFill>
                  <a:schemeClr val="lt1"/>
                </a:solidFill>
                <a:latin typeface="Chivo"/>
                <a:ea typeface="Chivo"/>
                <a:cs typeface="Chivo"/>
                <a:sym typeface="Chivo"/>
              </a:defRPr>
            </a:lvl1pPr>
            <a:lvl2pPr marL="914400" marR="0" lvl="1"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2pPr>
            <a:lvl3pPr marL="1371600" marR="0" lvl="2"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3pPr>
            <a:lvl4pPr marL="1828800" marR="0" lvl="3"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4pPr>
            <a:lvl5pPr marL="2286000" marR="0" lvl="4"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5pPr>
            <a:lvl6pPr marL="2743200" marR="0" lvl="5"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6pPr>
            <a:lvl7pPr marL="3200400" marR="0" lvl="6"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7pPr>
            <a:lvl8pPr marL="3657600" marR="0" lvl="7"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8pPr>
            <a:lvl9pPr marL="4114800" marR="0" lvl="8" indent="-317500" algn="l" rtl="0">
              <a:lnSpc>
                <a:spcPct val="100000"/>
              </a:lnSpc>
              <a:spcBef>
                <a:spcPts val="0"/>
              </a:spcBef>
              <a:spcAft>
                <a:spcPts val="0"/>
              </a:spcAft>
              <a:buClr>
                <a:schemeClr val="dk1"/>
              </a:buClr>
              <a:buSzPts val="1400"/>
              <a:buFont typeface="Chivo"/>
              <a:buNone/>
              <a:defRPr sz="1400" b="0" i="0" u="none" strike="noStrike" cap="none">
                <a:solidFill>
                  <a:schemeClr val="dk1"/>
                </a:solidFill>
                <a:latin typeface="Chivo"/>
                <a:ea typeface="Chivo"/>
                <a:cs typeface="Chivo"/>
                <a:sym typeface="Chivo"/>
              </a:defRPr>
            </a:lvl9pPr>
          </a:lstStyle>
          <a:p>
            <a:pPr marL="0" indent="0">
              <a:buSzPts val="1100"/>
              <a:buFont typeface="Arial"/>
              <a:buNone/>
            </a:pPr>
            <a:r>
              <a:rPr lang="en-US"/>
              <a:t>This slide contains the objective and subjective measures</a:t>
            </a:r>
          </a:p>
        </p:txBody>
      </p:sp>
      <p:sp>
        <p:nvSpPr>
          <p:cNvPr id="9" name="Google Shape;3590;p45">
            <a:extLst>
              <a:ext uri="{FF2B5EF4-FFF2-40B4-BE49-F238E27FC236}">
                <a16:creationId xmlns:a16="http://schemas.microsoft.com/office/drawing/2014/main" id="{AA4A6E60-BBBA-F614-2648-BCED6ABC71BB}"/>
              </a:ext>
            </a:extLst>
          </p:cNvPr>
          <p:cNvSpPr/>
          <p:nvPr/>
        </p:nvSpPr>
        <p:spPr>
          <a:xfrm>
            <a:off x="1236725" y="3646110"/>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4</a:t>
            </a:r>
            <a:endParaRPr b="0" i="0">
              <a:ln w="9525" cap="flat" cmpd="sng">
                <a:solidFill>
                  <a:schemeClr val="lt1"/>
                </a:solidFill>
                <a:prstDash val="solid"/>
                <a:round/>
                <a:headEnd type="none" w="sm" len="sm"/>
                <a:tailEnd type="none" w="sm" len="sm"/>
              </a:ln>
              <a:noFill/>
              <a:latin typeface="Encode Sans;900"/>
            </a:endParaRPr>
          </a:p>
        </p:txBody>
      </p:sp>
      <p:sp>
        <p:nvSpPr>
          <p:cNvPr id="10" name="Google Shape;3590;p45">
            <a:extLst>
              <a:ext uri="{FF2B5EF4-FFF2-40B4-BE49-F238E27FC236}">
                <a16:creationId xmlns:a16="http://schemas.microsoft.com/office/drawing/2014/main" id="{03772BC9-EBD3-CE1B-CF69-F43C6C30A768}"/>
              </a:ext>
            </a:extLst>
          </p:cNvPr>
          <p:cNvSpPr/>
          <p:nvPr/>
        </p:nvSpPr>
        <p:spPr>
          <a:xfrm>
            <a:off x="5125658" y="3578428"/>
            <a:ext cx="453541" cy="334361"/>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Encode Sans;900"/>
              </a:rPr>
              <a:t>0</a:t>
            </a:r>
            <a:r>
              <a:rPr lang="en-IN" b="0" i="0">
                <a:ln w="9525" cap="flat" cmpd="sng">
                  <a:solidFill>
                    <a:schemeClr val="lt1"/>
                  </a:solidFill>
                  <a:prstDash val="solid"/>
                  <a:round/>
                  <a:headEnd type="none" w="sm" len="sm"/>
                  <a:tailEnd type="none" w="sm" len="sm"/>
                </a:ln>
                <a:noFill/>
                <a:latin typeface="Encode Sans;900"/>
              </a:rPr>
              <a:t>5</a:t>
            </a:r>
            <a:endParaRPr b="0" i="0">
              <a:ln w="9525" cap="flat" cmpd="sng">
                <a:solidFill>
                  <a:schemeClr val="lt1"/>
                </a:solidFill>
                <a:prstDash val="solid"/>
                <a:round/>
                <a:headEnd type="none" w="sm" len="sm"/>
                <a:tailEnd type="none" w="sm" len="sm"/>
              </a:ln>
              <a:noFill/>
              <a:latin typeface="Encode Sans;9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7815-0ABA-B8B1-F077-2466F38D485B}"/>
              </a:ext>
            </a:extLst>
          </p:cNvPr>
          <p:cNvSpPr>
            <a:spLocks noGrp="1"/>
          </p:cNvSpPr>
          <p:nvPr>
            <p:ph type="title"/>
          </p:nvPr>
        </p:nvSpPr>
        <p:spPr/>
        <p:txBody>
          <a:bodyPr/>
          <a:lstStyle/>
          <a:p>
            <a:r>
              <a:rPr lang="en-US"/>
              <a:t>Continue...</a:t>
            </a:r>
          </a:p>
        </p:txBody>
      </p:sp>
      <p:sp>
        <p:nvSpPr>
          <p:cNvPr id="3" name="Subtitle 2">
            <a:extLst>
              <a:ext uri="{FF2B5EF4-FFF2-40B4-BE49-F238E27FC236}">
                <a16:creationId xmlns:a16="http://schemas.microsoft.com/office/drawing/2014/main" id="{C2240C74-6124-E478-528A-5281D47DDC25}"/>
              </a:ext>
            </a:extLst>
          </p:cNvPr>
          <p:cNvSpPr>
            <a:spLocks noGrp="1"/>
          </p:cNvSpPr>
          <p:nvPr>
            <p:ph type="subTitle" idx="1"/>
          </p:nvPr>
        </p:nvSpPr>
        <p:spPr>
          <a:xfrm>
            <a:off x="260363" y="1286057"/>
            <a:ext cx="8625622" cy="1092900"/>
          </a:xfrm>
        </p:spPr>
        <p:txBody>
          <a:bodyPr/>
          <a:lstStyle/>
          <a:p>
            <a:pPr marL="285750" indent="-285750">
              <a:buFont typeface="Arial"/>
              <a:buChar char="•"/>
            </a:pPr>
            <a:r>
              <a:rPr lang="en-AU"/>
              <a:t>Data Splitting</a:t>
            </a:r>
            <a:endParaRPr lang="en-US"/>
          </a:p>
          <a:p>
            <a:pPr indent="0"/>
            <a:r>
              <a:rPr lang="en-AU"/>
              <a:t> The data is initially divided in half. With percentage ratios of 80% for the training data and 20% validation data, respectively, they are presented first. To assess if the model is overfitting, the training data is further divided into training and validation data with ratios of 80% and 20%, respectively. 34,727 samples made up the training set, 8702 samples made up the validation set, and 10,876 samples made up the testing set.</a:t>
            </a:r>
            <a:endParaRPr lang="en-US"/>
          </a:p>
          <a:p>
            <a:endParaRPr lang="en-US"/>
          </a:p>
        </p:txBody>
      </p:sp>
    </p:spTree>
    <p:extLst>
      <p:ext uri="{BB962C8B-B14F-4D97-AF65-F5344CB8AC3E}">
        <p14:creationId xmlns:p14="http://schemas.microsoft.com/office/powerpoint/2010/main" val="270244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BD62-495E-D754-AFAB-B0AE165A5FA6}"/>
              </a:ext>
            </a:extLst>
          </p:cNvPr>
          <p:cNvSpPr>
            <a:spLocks noGrp="1"/>
          </p:cNvSpPr>
          <p:nvPr>
            <p:ph type="title"/>
          </p:nvPr>
        </p:nvSpPr>
        <p:spPr/>
        <p:txBody>
          <a:bodyPr/>
          <a:lstStyle/>
          <a:p>
            <a:r>
              <a:rPr lang="en-GB"/>
              <a:t>Resnet Architecture</a:t>
            </a:r>
          </a:p>
        </p:txBody>
      </p:sp>
      <p:sp>
        <p:nvSpPr>
          <p:cNvPr id="3" name="Subtitle 2">
            <a:extLst>
              <a:ext uri="{FF2B5EF4-FFF2-40B4-BE49-F238E27FC236}">
                <a16:creationId xmlns:a16="http://schemas.microsoft.com/office/drawing/2014/main" id="{F40A09E0-E50F-64C6-7EA0-BC06B0B5FFF3}"/>
              </a:ext>
            </a:extLst>
          </p:cNvPr>
          <p:cNvSpPr>
            <a:spLocks noGrp="1"/>
          </p:cNvSpPr>
          <p:nvPr>
            <p:ph type="subTitle" idx="1"/>
          </p:nvPr>
        </p:nvSpPr>
        <p:spPr>
          <a:xfrm>
            <a:off x="633674" y="1338880"/>
            <a:ext cx="7882822" cy="1092900"/>
          </a:xfrm>
        </p:spPr>
        <p:txBody>
          <a:bodyPr/>
          <a:lstStyle/>
          <a:p>
            <a:pPr marL="285750" indent="-285750">
              <a:buFont typeface="Arial"/>
              <a:buChar char="•"/>
            </a:pPr>
            <a:r>
              <a:rPr lang="en-AU"/>
              <a:t>A 7×7 kernel convolution alongside 64 other kernels with a 2-sized stride.</a:t>
            </a:r>
            <a:endParaRPr lang="en-US"/>
          </a:p>
          <a:p>
            <a:pPr marL="285750" indent="-285750">
              <a:buFont typeface="Arial"/>
              <a:buChar char="•"/>
            </a:pPr>
            <a:r>
              <a:rPr lang="en-AU"/>
              <a:t>A max pooling layer with a 2-sized stride.</a:t>
            </a:r>
            <a:endParaRPr lang="en-GB"/>
          </a:p>
          <a:p>
            <a:pPr marL="285750" indent="-285750">
              <a:buFont typeface="Arial"/>
              <a:buChar char="•"/>
            </a:pPr>
            <a:r>
              <a:rPr lang="en-AU"/>
              <a:t>9 more layers 3×3,64 kernel convolution, another with 1×1,64 kernels, and a third with 1×1,256 kernels. These 3 layers are repeated 3 times. </a:t>
            </a:r>
            <a:endParaRPr lang="en-GB"/>
          </a:p>
          <a:p>
            <a:pPr marL="285750" indent="-285750">
              <a:buFont typeface="Arial"/>
              <a:buChar char="•"/>
            </a:pPr>
            <a:r>
              <a:rPr lang="en-AU"/>
              <a:t>12 more layers with 1×1,128 kernels, 3×3,128 kernels, and 1×1,512 kernels, iterated 4 times.</a:t>
            </a:r>
            <a:endParaRPr lang="en-GB"/>
          </a:p>
          <a:p>
            <a:pPr marL="285750" indent="-285750">
              <a:buFont typeface="Arial"/>
              <a:buChar char="•"/>
            </a:pPr>
            <a:r>
              <a:rPr lang="en-AU"/>
              <a:t>18 more layers with 1×1,256 cores, and 2 cores 3×3,256 and 1×1,1024, iterated 6 times.</a:t>
            </a:r>
            <a:endParaRPr lang="en-GB"/>
          </a:p>
          <a:p>
            <a:pPr marL="285750" indent="-285750">
              <a:buFont typeface="Arial"/>
              <a:buChar char="•"/>
            </a:pPr>
            <a:r>
              <a:rPr lang="en-AU"/>
              <a:t>9 more layers with 1×1,512 cores, 3×3,512 cores, and 1×1,2048 cores iterated 3 times (up to this point the network has 50 layers)</a:t>
            </a:r>
            <a:endParaRPr lang="en-GB"/>
          </a:p>
          <a:p>
            <a:endParaRPr lang="en-GB"/>
          </a:p>
        </p:txBody>
      </p:sp>
    </p:spTree>
    <p:extLst>
      <p:ext uri="{BB962C8B-B14F-4D97-AF65-F5344CB8AC3E}">
        <p14:creationId xmlns:p14="http://schemas.microsoft.com/office/powerpoint/2010/main" val="372831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9740-F994-491F-2BE1-7AD8E5FA7E19}"/>
              </a:ext>
            </a:extLst>
          </p:cNvPr>
          <p:cNvSpPr>
            <a:spLocks noGrp="1"/>
          </p:cNvSpPr>
          <p:nvPr>
            <p:ph type="title"/>
          </p:nvPr>
        </p:nvSpPr>
        <p:spPr/>
        <p:txBody>
          <a:bodyPr/>
          <a:lstStyle/>
          <a:p>
            <a:r>
              <a:rPr lang="en-GB"/>
              <a:t>Architectures</a:t>
            </a:r>
          </a:p>
        </p:txBody>
      </p:sp>
      <p:pic>
        <p:nvPicPr>
          <p:cNvPr id="4" name="Picture 4" descr="Diagram&#10;&#10;Description automatically generated">
            <a:extLst>
              <a:ext uri="{FF2B5EF4-FFF2-40B4-BE49-F238E27FC236}">
                <a16:creationId xmlns:a16="http://schemas.microsoft.com/office/drawing/2014/main" id="{E10F6803-FED2-866E-53EE-7C37F4219BE2}"/>
              </a:ext>
            </a:extLst>
          </p:cNvPr>
          <p:cNvPicPr>
            <a:picLocks noChangeAspect="1"/>
          </p:cNvPicPr>
          <p:nvPr/>
        </p:nvPicPr>
        <p:blipFill>
          <a:blip r:embed="rId2"/>
          <a:stretch>
            <a:fillRect/>
          </a:stretch>
        </p:blipFill>
        <p:spPr>
          <a:xfrm>
            <a:off x="6465925" y="1288407"/>
            <a:ext cx="1963321" cy="3528832"/>
          </a:xfrm>
          <a:prstGeom prst="rect">
            <a:avLst/>
          </a:prstGeom>
        </p:spPr>
      </p:pic>
      <p:sp>
        <p:nvSpPr>
          <p:cNvPr id="3" name="TextBox 2">
            <a:extLst>
              <a:ext uri="{FF2B5EF4-FFF2-40B4-BE49-F238E27FC236}">
                <a16:creationId xmlns:a16="http://schemas.microsoft.com/office/drawing/2014/main" id="{6EF538DE-025B-EE4B-75BF-0415B963E11C}"/>
              </a:ext>
            </a:extLst>
          </p:cNvPr>
          <p:cNvSpPr txBox="1"/>
          <p:nvPr/>
        </p:nvSpPr>
        <p:spPr>
          <a:xfrm>
            <a:off x="245679" y="1163602"/>
            <a:ext cx="5983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solidFill>
                  <a:schemeClr val="bg1"/>
                </a:solidFill>
              </a:rPr>
              <a:t>A network-in-network (NIN) architecture called ResNet is relying on a large number of stacked residual units. The network was built using this set of residual units as its building pieces. Building blocks that make up the ResNet Architecture are made up of a group of residual units. The convolution, pooling, and layer components make up the residual units.</a:t>
            </a:r>
            <a:endParaRPr lang="en-US">
              <a:solidFill>
                <a:schemeClr val="bg1"/>
              </a:solidFill>
            </a:endParaRPr>
          </a:p>
        </p:txBody>
      </p:sp>
      <p:pic>
        <p:nvPicPr>
          <p:cNvPr id="5" name="Picture 5" descr="Diagram&#10;&#10;Description automatically generated">
            <a:extLst>
              <a:ext uri="{FF2B5EF4-FFF2-40B4-BE49-F238E27FC236}">
                <a16:creationId xmlns:a16="http://schemas.microsoft.com/office/drawing/2014/main" id="{40FDF0E1-980C-A149-B9E4-2D7E9BEADC36}"/>
              </a:ext>
            </a:extLst>
          </p:cNvPr>
          <p:cNvPicPr>
            <a:picLocks noChangeAspect="1"/>
          </p:cNvPicPr>
          <p:nvPr/>
        </p:nvPicPr>
        <p:blipFill>
          <a:blip r:embed="rId3"/>
          <a:stretch>
            <a:fillRect/>
          </a:stretch>
        </p:blipFill>
        <p:spPr>
          <a:xfrm>
            <a:off x="3024554" y="2568875"/>
            <a:ext cx="2743200" cy="2065663"/>
          </a:xfrm>
          <a:prstGeom prst="rect">
            <a:avLst/>
          </a:prstGeom>
        </p:spPr>
      </p:pic>
    </p:spTree>
    <p:extLst>
      <p:ext uri="{BB962C8B-B14F-4D97-AF65-F5344CB8AC3E}">
        <p14:creationId xmlns:p14="http://schemas.microsoft.com/office/powerpoint/2010/main" val="100419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E8BF-EF30-5A8F-07D3-C926256E588F}"/>
              </a:ext>
            </a:extLst>
          </p:cNvPr>
          <p:cNvSpPr>
            <a:spLocks noGrp="1"/>
          </p:cNvSpPr>
          <p:nvPr>
            <p:ph type="title"/>
          </p:nvPr>
        </p:nvSpPr>
        <p:spPr/>
        <p:txBody>
          <a:bodyPr/>
          <a:lstStyle/>
          <a:p>
            <a:r>
              <a:rPr lang="en-GB"/>
              <a:t>Calculations in </a:t>
            </a:r>
            <a:r>
              <a:rPr lang="en-GB" err="1"/>
              <a:t>resnet</a:t>
            </a:r>
          </a:p>
        </p:txBody>
      </p:sp>
      <p:pic>
        <p:nvPicPr>
          <p:cNvPr id="4" name="Picture 4">
            <a:extLst>
              <a:ext uri="{FF2B5EF4-FFF2-40B4-BE49-F238E27FC236}">
                <a16:creationId xmlns:a16="http://schemas.microsoft.com/office/drawing/2014/main" id="{002F9E21-F7D4-CA0D-7074-D1B10D9B0055}"/>
              </a:ext>
            </a:extLst>
          </p:cNvPr>
          <p:cNvPicPr>
            <a:picLocks noChangeAspect="1"/>
          </p:cNvPicPr>
          <p:nvPr/>
        </p:nvPicPr>
        <p:blipFill>
          <a:blip r:embed="rId2"/>
          <a:stretch>
            <a:fillRect/>
          </a:stretch>
        </p:blipFill>
        <p:spPr>
          <a:xfrm>
            <a:off x="369277" y="1994023"/>
            <a:ext cx="2743200" cy="276225"/>
          </a:xfrm>
          <a:prstGeom prst="rect">
            <a:avLst/>
          </a:prstGeom>
        </p:spPr>
      </p:pic>
      <p:pic>
        <p:nvPicPr>
          <p:cNvPr id="5" name="Picture 5">
            <a:extLst>
              <a:ext uri="{FF2B5EF4-FFF2-40B4-BE49-F238E27FC236}">
                <a16:creationId xmlns:a16="http://schemas.microsoft.com/office/drawing/2014/main" id="{EF58B09B-D5C1-DC61-E02F-974EBC91640E}"/>
              </a:ext>
            </a:extLst>
          </p:cNvPr>
          <p:cNvPicPr>
            <a:picLocks noChangeAspect="1"/>
          </p:cNvPicPr>
          <p:nvPr/>
        </p:nvPicPr>
        <p:blipFill>
          <a:blip r:embed="rId3"/>
          <a:stretch>
            <a:fillRect/>
          </a:stretch>
        </p:blipFill>
        <p:spPr>
          <a:xfrm>
            <a:off x="367079" y="3109546"/>
            <a:ext cx="2747596" cy="419100"/>
          </a:xfrm>
          <a:prstGeom prst="rect">
            <a:avLst/>
          </a:prstGeom>
        </p:spPr>
      </p:pic>
      <p:pic>
        <p:nvPicPr>
          <p:cNvPr id="6" name="Picture 6" descr="Text, letter&#10;&#10;Description automatically generated">
            <a:extLst>
              <a:ext uri="{FF2B5EF4-FFF2-40B4-BE49-F238E27FC236}">
                <a16:creationId xmlns:a16="http://schemas.microsoft.com/office/drawing/2014/main" id="{D9B01415-6450-3724-C430-CE1D64C3EA1C}"/>
              </a:ext>
            </a:extLst>
          </p:cNvPr>
          <p:cNvPicPr>
            <a:picLocks noChangeAspect="1"/>
          </p:cNvPicPr>
          <p:nvPr/>
        </p:nvPicPr>
        <p:blipFill rotWithShape="1">
          <a:blip r:embed="rId4"/>
          <a:srcRect t="23809" r="540" b="-1190"/>
          <a:stretch/>
        </p:blipFill>
        <p:spPr>
          <a:xfrm>
            <a:off x="368545" y="3501537"/>
            <a:ext cx="1610499" cy="574902"/>
          </a:xfrm>
          <a:prstGeom prst="rect">
            <a:avLst/>
          </a:prstGeom>
        </p:spPr>
      </p:pic>
      <p:pic>
        <p:nvPicPr>
          <p:cNvPr id="7" name="Picture 7">
            <a:extLst>
              <a:ext uri="{FF2B5EF4-FFF2-40B4-BE49-F238E27FC236}">
                <a16:creationId xmlns:a16="http://schemas.microsoft.com/office/drawing/2014/main" id="{211FBB92-D5BE-AECF-D398-5A9941BBFD89}"/>
              </a:ext>
            </a:extLst>
          </p:cNvPr>
          <p:cNvPicPr>
            <a:picLocks noChangeAspect="1"/>
          </p:cNvPicPr>
          <p:nvPr/>
        </p:nvPicPr>
        <p:blipFill rotWithShape="1">
          <a:blip r:embed="rId5"/>
          <a:srcRect t="1117" r="49905" b="-2381"/>
          <a:stretch/>
        </p:blipFill>
        <p:spPr>
          <a:xfrm>
            <a:off x="4976447" y="1895909"/>
            <a:ext cx="2693064" cy="740418"/>
          </a:xfrm>
          <a:prstGeom prst="rect">
            <a:avLst/>
          </a:prstGeom>
        </p:spPr>
      </p:pic>
      <p:sp>
        <p:nvSpPr>
          <p:cNvPr id="8" name="TextBox 7">
            <a:extLst>
              <a:ext uri="{FF2B5EF4-FFF2-40B4-BE49-F238E27FC236}">
                <a16:creationId xmlns:a16="http://schemas.microsoft.com/office/drawing/2014/main" id="{674F7F45-3137-F12C-433D-B5B7210653AB}"/>
              </a:ext>
            </a:extLst>
          </p:cNvPr>
          <p:cNvSpPr txBox="1"/>
          <p:nvPr/>
        </p:nvSpPr>
        <p:spPr>
          <a:xfrm>
            <a:off x="327513" y="1474909"/>
            <a:ext cx="2110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Each residual unit can be expressed as:</a:t>
            </a:r>
          </a:p>
        </p:txBody>
      </p:sp>
      <p:sp>
        <p:nvSpPr>
          <p:cNvPr id="9" name="TextBox 8">
            <a:extLst>
              <a:ext uri="{FF2B5EF4-FFF2-40B4-BE49-F238E27FC236}">
                <a16:creationId xmlns:a16="http://schemas.microsoft.com/office/drawing/2014/main" id="{EC4F8EA0-2AC8-834C-930A-828FFED670B8}"/>
              </a:ext>
            </a:extLst>
          </p:cNvPr>
          <p:cNvSpPr txBox="1"/>
          <p:nvPr/>
        </p:nvSpPr>
        <p:spPr>
          <a:xfrm>
            <a:off x="369277" y="274759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For n  residual unit :</a:t>
            </a:r>
            <a:endParaRPr lang="en-GB"/>
          </a:p>
        </p:txBody>
      </p:sp>
      <p:sp>
        <p:nvSpPr>
          <p:cNvPr id="10" name="TextBox 9">
            <a:extLst>
              <a:ext uri="{FF2B5EF4-FFF2-40B4-BE49-F238E27FC236}">
                <a16:creationId xmlns:a16="http://schemas.microsoft.com/office/drawing/2014/main" id="{F5E1F70E-DB7D-C4B5-420F-4EE33165F739}"/>
              </a:ext>
            </a:extLst>
          </p:cNvPr>
          <p:cNvSpPr txBox="1"/>
          <p:nvPr/>
        </p:nvSpPr>
        <p:spPr>
          <a:xfrm>
            <a:off x="4950069" y="147271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FFFF"/>
                </a:solidFill>
              </a:rPr>
              <a:t>To determine the size of output:</a:t>
            </a:r>
          </a:p>
        </p:txBody>
      </p:sp>
      <p:sp>
        <p:nvSpPr>
          <p:cNvPr id="11" name="TextBox 10">
            <a:extLst>
              <a:ext uri="{FF2B5EF4-FFF2-40B4-BE49-F238E27FC236}">
                <a16:creationId xmlns:a16="http://schemas.microsoft.com/office/drawing/2014/main" id="{F7CC60E8-9130-E195-909D-5D4C2932E229}"/>
              </a:ext>
            </a:extLst>
          </p:cNvPr>
          <p:cNvSpPr txBox="1"/>
          <p:nvPr/>
        </p:nvSpPr>
        <p:spPr>
          <a:xfrm>
            <a:off x="4879730" y="2905857"/>
            <a:ext cx="32091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Where :</a:t>
            </a:r>
          </a:p>
          <a:p>
            <a:pPr algn="just"/>
            <a:r>
              <a:rPr lang="en-AU">
                <a:solidFill>
                  <a:schemeClr val="bg1"/>
                </a:solidFill>
              </a:rPr>
              <a:t>H(x) - identifying mapping of </a:t>
            </a:r>
            <a:r>
              <a:rPr lang="en-AU" err="1">
                <a:solidFill>
                  <a:schemeClr val="bg1"/>
                </a:solidFill>
              </a:rPr>
              <a:t>ReLU</a:t>
            </a:r>
            <a:endParaRPr lang="en-AU">
              <a:solidFill>
                <a:schemeClr val="bg1"/>
              </a:solidFill>
            </a:endParaRPr>
          </a:p>
          <a:p>
            <a:pPr algn="just"/>
            <a:r>
              <a:rPr lang="en-AU">
                <a:solidFill>
                  <a:schemeClr val="bg1"/>
                </a:solidFill>
              </a:rPr>
              <a:t>F(Yn) - residual function of nth unit</a:t>
            </a:r>
          </a:p>
          <a:p>
            <a:pPr algn="just"/>
            <a:r>
              <a:rPr lang="en-AU" err="1">
                <a:solidFill>
                  <a:schemeClr val="bg1"/>
                </a:solidFill>
              </a:rPr>
              <a:t>Xn</a:t>
            </a:r>
            <a:r>
              <a:rPr lang="en-AU">
                <a:solidFill>
                  <a:schemeClr val="bg1"/>
                </a:solidFill>
              </a:rPr>
              <a:t> – input</a:t>
            </a:r>
          </a:p>
          <a:p>
            <a:pPr algn="just"/>
            <a:r>
              <a:rPr lang="en-AU">
                <a:solidFill>
                  <a:schemeClr val="bg1"/>
                </a:solidFill>
              </a:rPr>
              <a:t>N – image size</a:t>
            </a:r>
          </a:p>
          <a:p>
            <a:pPr algn="just"/>
            <a:r>
              <a:rPr lang="en-AU">
                <a:solidFill>
                  <a:schemeClr val="bg1"/>
                </a:solidFill>
              </a:rPr>
              <a:t>P – padding</a:t>
            </a:r>
          </a:p>
          <a:p>
            <a:pPr algn="just"/>
            <a:r>
              <a:rPr lang="en-AU">
                <a:solidFill>
                  <a:schemeClr val="bg1"/>
                </a:solidFill>
              </a:rPr>
              <a:t>F – no. Of filters</a:t>
            </a:r>
          </a:p>
          <a:p>
            <a:pPr algn="just"/>
            <a:r>
              <a:rPr lang="en-AU">
                <a:solidFill>
                  <a:schemeClr val="bg1"/>
                </a:solidFill>
              </a:rPr>
              <a:t>S - stride</a:t>
            </a:r>
          </a:p>
          <a:p>
            <a:endParaRPr lang="en-GB">
              <a:solidFill>
                <a:schemeClr val="bg1"/>
              </a:solidFill>
            </a:endParaRPr>
          </a:p>
        </p:txBody>
      </p:sp>
    </p:spTree>
    <p:extLst>
      <p:ext uri="{BB962C8B-B14F-4D97-AF65-F5344CB8AC3E}">
        <p14:creationId xmlns:p14="http://schemas.microsoft.com/office/powerpoint/2010/main" val="2623734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DB70-D3AD-5276-A2FF-1A9B2E58A11F}"/>
              </a:ext>
            </a:extLst>
          </p:cNvPr>
          <p:cNvSpPr>
            <a:spLocks noGrp="1"/>
          </p:cNvSpPr>
          <p:nvPr>
            <p:ph type="title"/>
          </p:nvPr>
        </p:nvSpPr>
        <p:spPr/>
        <p:txBody>
          <a:bodyPr/>
          <a:lstStyle/>
          <a:p>
            <a:r>
              <a:rPr lang="en-IN"/>
              <a:t>Models Used :</a:t>
            </a:r>
          </a:p>
        </p:txBody>
      </p:sp>
      <p:sp>
        <p:nvSpPr>
          <p:cNvPr id="3" name="Subtitle 2">
            <a:extLst>
              <a:ext uri="{FF2B5EF4-FFF2-40B4-BE49-F238E27FC236}">
                <a16:creationId xmlns:a16="http://schemas.microsoft.com/office/drawing/2014/main" id="{500028D6-492E-F2DD-7904-169B38BD2D73}"/>
              </a:ext>
            </a:extLst>
          </p:cNvPr>
          <p:cNvSpPr>
            <a:spLocks noGrp="1"/>
          </p:cNvSpPr>
          <p:nvPr>
            <p:ph type="subTitle" idx="1"/>
          </p:nvPr>
        </p:nvSpPr>
        <p:spPr>
          <a:xfrm>
            <a:off x="2950929" y="1831240"/>
            <a:ext cx="3301188" cy="1618204"/>
          </a:xfrm>
        </p:spPr>
        <p:txBody>
          <a:bodyPr/>
          <a:lstStyle/>
          <a:p>
            <a:pPr>
              <a:buAutoNum type="arabicPeriod"/>
            </a:pPr>
            <a:r>
              <a:rPr lang="en-IN"/>
              <a:t>Normal CNN model</a:t>
            </a:r>
          </a:p>
          <a:p>
            <a:pPr>
              <a:buAutoNum type="arabicPeriod"/>
            </a:pPr>
            <a:r>
              <a:rPr lang="en-IN"/>
              <a:t>Inception V3</a:t>
            </a:r>
          </a:p>
          <a:p>
            <a:pPr>
              <a:buAutoNum type="arabicPeriod"/>
            </a:pPr>
            <a:r>
              <a:rPr lang="en-IN"/>
              <a:t>VGGNET </a:t>
            </a:r>
          </a:p>
          <a:p>
            <a:pPr>
              <a:buAutoNum type="arabicPeriod"/>
            </a:pPr>
            <a:r>
              <a:rPr lang="en-IN"/>
              <a:t>Resnet 50</a:t>
            </a:r>
          </a:p>
          <a:p>
            <a:pPr>
              <a:buAutoNum type="arabicPeriod"/>
            </a:pPr>
            <a:r>
              <a:rPr lang="en-IN"/>
              <a:t>Resnet 50 – </a:t>
            </a:r>
            <a:r>
              <a:rPr lang="en-IN" err="1"/>
              <a:t>Tranfer</a:t>
            </a:r>
            <a:r>
              <a:rPr lang="en-IN"/>
              <a:t> Learning</a:t>
            </a:r>
          </a:p>
        </p:txBody>
      </p:sp>
    </p:spTree>
    <p:extLst>
      <p:ext uri="{BB962C8B-B14F-4D97-AF65-F5344CB8AC3E}">
        <p14:creationId xmlns:p14="http://schemas.microsoft.com/office/powerpoint/2010/main" val="268494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8565-B0CF-1792-9722-0C7879468CFE}"/>
              </a:ext>
            </a:extLst>
          </p:cNvPr>
          <p:cNvSpPr>
            <a:spLocks noGrp="1"/>
          </p:cNvSpPr>
          <p:nvPr>
            <p:ph type="title"/>
          </p:nvPr>
        </p:nvSpPr>
        <p:spPr/>
        <p:txBody>
          <a:bodyPr/>
          <a:lstStyle/>
          <a:p>
            <a:r>
              <a:rPr lang="en-IN"/>
              <a:t>Normal CNN Model</a:t>
            </a:r>
          </a:p>
        </p:txBody>
      </p:sp>
      <p:pic>
        <p:nvPicPr>
          <p:cNvPr id="4" name="Picture 4" descr="Graphical user interface, text, application, Word&#10;&#10;Description automatically generated">
            <a:extLst>
              <a:ext uri="{FF2B5EF4-FFF2-40B4-BE49-F238E27FC236}">
                <a16:creationId xmlns:a16="http://schemas.microsoft.com/office/drawing/2014/main" id="{E8E6AF34-5C17-7A2F-67C6-D28956B8CA38}"/>
              </a:ext>
            </a:extLst>
          </p:cNvPr>
          <p:cNvPicPr>
            <a:picLocks noChangeAspect="1"/>
          </p:cNvPicPr>
          <p:nvPr/>
        </p:nvPicPr>
        <p:blipFill>
          <a:blip r:embed="rId2"/>
          <a:stretch>
            <a:fillRect/>
          </a:stretch>
        </p:blipFill>
        <p:spPr>
          <a:xfrm>
            <a:off x="632267" y="1387959"/>
            <a:ext cx="3155548" cy="573507"/>
          </a:xfrm>
          <a:prstGeom prst="rect">
            <a:avLst/>
          </a:prstGeom>
        </p:spPr>
      </p:pic>
      <p:pic>
        <p:nvPicPr>
          <p:cNvPr id="5" name="Picture 5" descr="Text&#10;&#10;Description automatically generated">
            <a:extLst>
              <a:ext uri="{FF2B5EF4-FFF2-40B4-BE49-F238E27FC236}">
                <a16:creationId xmlns:a16="http://schemas.microsoft.com/office/drawing/2014/main" id="{F30B817F-66C2-17AD-4DE9-D940EA179D62}"/>
              </a:ext>
            </a:extLst>
          </p:cNvPr>
          <p:cNvPicPr>
            <a:picLocks noChangeAspect="1"/>
          </p:cNvPicPr>
          <p:nvPr/>
        </p:nvPicPr>
        <p:blipFill>
          <a:blip r:embed="rId3"/>
          <a:stretch>
            <a:fillRect/>
          </a:stretch>
        </p:blipFill>
        <p:spPr>
          <a:xfrm>
            <a:off x="632267" y="2039766"/>
            <a:ext cx="6953490" cy="1780150"/>
          </a:xfrm>
          <a:prstGeom prst="rect">
            <a:avLst/>
          </a:prstGeom>
        </p:spPr>
      </p:pic>
    </p:spTree>
    <p:extLst>
      <p:ext uri="{BB962C8B-B14F-4D97-AF65-F5344CB8AC3E}">
        <p14:creationId xmlns:p14="http://schemas.microsoft.com/office/powerpoint/2010/main" val="2632959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336F-69BF-39DB-93D1-F770BE30D769}"/>
              </a:ext>
            </a:extLst>
          </p:cNvPr>
          <p:cNvSpPr>
            <a:spLocks noGrp="1"/>
          </p:cNvSpPr>
          <p:nvPr>
            <p:ph type="title"/>
          </p:nvPr>
        </p:nvSpPr>
        <p:spPr/>
        <p:txBody>
          <a:bodyPr/>
          <a:lstStyle/>
          <a:p>
            <a:r>
              <a:rPr lang="en-IN"/>
              <a:t>Inception V3</a:t>
            </a:r>
          </a:p>
        </p:txBody>
      </p:sp>
      <p:pic>
        <p:nvPicPr>
          <p:cNvPr id="4" name="Picture 4" descr="Text&#10;&#10;Description automatically generated">
            <a:extLst>
              <a:ext uri="{FF2B5EF4-FFF2-40B4-BE49-F238E27FC236}">
                <a16:creationId xmlns:a16="http://schemas.microsoft.com/office/drawing/2014/main" id="{CB5EE18E-E1F4-95CC-7A7A-F2D12B06D964}"/>
              </a:ext>
            </a:extLst>
          </p:cNvPr>
          <p:cNvPicPr>
            <a:picLocks noChangeAspect="1"/>
          </p:cNvPicPr>
          <p:nvPr/>
        </p:nvPicPr>
        <p:blipFill>
          <a:blip r:embed="rId2"/>
          <a:stretch>
            <a:fillRect/>
          </a:stretch>
        </p:blipFill>
        <p:spPr>
          <a:xfrm>
            <a:off x="350134" y="1341152"/>
            <a:ext cx="8429263" cy="2634816"/>
          </a:xfrm>
          <a:prstGeom prst="rect">
            <a:avLst/>
          </a:prstGeom>
        </p:spPr>
      </p:pic>
    </p:spTree>
    <p:extLst>
      <p:ext uri="{BB962C8B-B14F-4D97-AF65-F5344CB8AC3E}">
        <p14:creationId xmlns:p14="http://schemas.microsoft.com/office/powerpoint/2010/main" val="1773871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6E8A-287C-6883-575D-44A014E417D6}"/>
              </a:ext>
            </a:extLst>
          </p:cNvPr>
          <p:cNvSpPr>
            <a:spLocks noGrp="1"/>
          </p:cNvSpPr>
          <p:nvPr>
            <p:ph type="title"/>
          </p:nvPr>
        </p:nvSpPr>
        <p:spPr/>
        <p:txBody>
          <a:bodyPr/>
          <a:lstStyle/>
          <a:p>
            <a:r>
              <a:rPr lang="en-IN"/>
              <a:t>VGGNET</a:t>
            </a:r>
          </a:p>
        </p:txBody>
      </p:sp>
      <p:pic>
        <p:nvPicPr>
          <p:cNvPr id="4" name="Picture 4" descr="Text&#10;&#10;Description automatically generated">
            <a:extLst>
              <a:ext uri="{FF2B5EF4-FFF2-40B4-BE49-F238E27FC236}">
                <a16:creationId xmlns:a16="http://schemas.microsoft.com/office/drawing/2014/main" id="{3F222989-AE25-36B3-AAA1-A8D21EE18CDE}"/>
              </a:ext>
            </a:extLst>
          </p:cNvPr>
          <p:cNvPicPr>
            <a:picLocks noChangeAspect="1"/>
          </p:cNvPicPr>
          <p:nvPr/>
        </p:nvPicPr>
        <p:blipFill>
          <a:blip r:embed="rId2"/>
          <a:stretch>
            <a:fillRect/>
          </a:stretch>
        </p:blipFill>
        <p:spPr>
          <a:xfrm>
            <a:off x="487584" y="1355116"/>
            <a:ext cx="8197769" cy="1355376"/>
          </a:xfrm>
          <a:prstGeom prst="rect">
            <a:avLst/>
          </a:prstGeom>
        </p:spPr>
      </p:pic>
    </p:spTree>
    <p:extLst>
      <p:ext uri="{BB962C8B-B14F-4D97-AF65-F5344CB8AC3E}">
        <p14:creationId xmlns:p14="http://schemas.microsoft.com/office/powerpoint/2010/main" val="1655312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E2BE-CE4D-D4E2-1D0E-531CF1423E24}"/>
              </a:ext>
            </a:extLst>
          </p:cNvPr>
          <p:cNvSpPr>
            <a:spLocks noGrp="1"/>
          </p:cNvSpPr>
          <p:nvPr>
            <p:ph type="title"/>
          </p:nvPr>
        </p:nvSpPr>
        <p:spPr/>
        <p:txBody>
          <a:bodyPr/>
          <a:lstStyle/>
          <a:p>
            <a:r>
              <a:rPr lang="en-IN"/>
              <a:t>Renet-50</a:t>
            </a:r>
          </a:p>
        </p:txBody>
      </p:sp>
      <p:pic>
        <p:nvPicPr>
          <p:cNvPr id="4" name="Picture 4" descr="Text&#10;&#10;Description automatically generated">
            <a:extLst>
              <a:ext uri="{FF2B5EF4-FFF2-40B4-BE49-F238E27FC236}">
                <a16:creationId xmlns:a16="http://schemas.microsoft.com/office/drawing/2014/main" id="{8159C79E-20FF-EEF0-1A89-F5DF010A1973}"/>
              </a:ext>
            </a:extLst>
          </p:cNvPr>
          <p:cNvPicPr>
            <a:picLocks noChangeAspect="1"/>
          </p:cNvPicPr>
          <p:nvPr/>
        </p:nvPicPr>
        <p:blipFill>
          <a:blip r:embed="rId2"/>
          <a:stretch>
            <a:fillRect/>
          </a:stretch>
        </p:blipFill>
        <p:spPr>
          <a:xfrm>
            <a:off x="408008" y="1286710"/>
            <a:ext cx="8400326" cy="2808807"/>
          </a:xfrm>
          <a:prstGeom prst="rect">
            <a:avLst/>
          </a:prstGeom>
        </p:spPr>
      </p:pic>
    </p:spTree>
    <p:extLst>
      <p:ext uri="{BB962C8B-B14F-4D97-AF65-F5344CB8AC3E}">
        <p14:creationId xmlns:p14="http://schemas.microsoft.com/office/powerpoint/2010/main" val="227905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E2BE-CE4D-D4E2-1D0E-531CF1423E24}"/>
              </a:ext>
            </a:extLst>
          </p:cNvPr>
          <p:cNvSpPr>
            <a:spLocks noGrp="1"/>
          </p:cNvSpPr>
          <p:nvPr>
            <p:ph type="title"/>
          </p:nvPr>
        </p:nvSpPr>
        <p:spPr/>
        <p:txBody>
          <a:bodyPr/>
          <a:lstStyle/>
          <a:p>
            <a:r>
              <a:rPr lang="en-IN" sz="2400"/>
              <a:t>Renet-50 – Final Model(Transfer Learning)</a:t>
            </a:r>
          </a:p>
        </p:txBody>
      </p:sp>
    </p:spTree>
    <p:extLst>
      <p:ext uri="{BB962C8B-B14F-4D97-AF65-F5344CB8AC3E}">
        <p14:creationId xmlns:p14="http://schemas.microsoft.com/office/powerpoint/2010/main" val="70366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38"/>
        <p:cNvGrpSpPr/>
        <p:nvPr/>
      </p:nvGrpSpPr>
      <p:grpSpPr>
        <a:xfrm>
          <a:off x="0" y="0"/>
          <a:ext cx="0" cy="0"/>
          <a:chOff x="0" y="0"/>
          <a:chExt cx="0" cy="0"/>
        </a:xfrm>
      </p:grpSpPr>
      <p:sp>
        <p:nvSpPr>
          <p:cNvPr id="3" name="Rectangle 2">
            <a:extLst>
              <a:ext uri="{FF2B5EF4-FFF2-40B4-BE49-F238E27FC236}">
                <a16:creationId xmlns:a16="http://schemas.microsoft.com/office/drawing/2014/main" id="{6A3A9700-36D1-713E-4B77-98844A17F209}"/>
              </a:ext>
            </a:extLst>
          </p:cNvPr>
          <p:cNvSpPr/>
          <p:nvPr/>
        </p:nvSpPr>
        <p:spPr>
          <a:xfrm>
            <a:off x="4812565" y="1281576"/>
            <a:ext cx="4225428" cy="3748706"/>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Google Shape;3639;p46"/>
          <p:cNvSpPr/>
          <p:nvPr/>
        </p:nvSpPr>
        <p:spPr>
          <a:xfrm>
            <a:off x="291400" y="516900"/>
            <a:ext cx="2354400" cy="4109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txBox="1">
            <a:spLocks noGrp="1"/>
          </p:cNvSpPr>
          <p:nvPr>
            <p:ph type="subTitle" idx="1"/>
          </p:nvPr>
        </p:nvSpPr>
        <p:spPr>
          <a:xfrm>
            <a:off x="4813142" y="1298667"/>
            <a:ext cx="4129634" cy="2884901"/>
          </a:xfrm>
          <a:prstGeom prst="rect">
            <a:avLst/>
          </a:prstGeom>
        </p:spPr>
        <p:txBody>
          <a:bodyPr spcFirstLastPara="1" wrap="square" lIns="91425" tIns="91425" rIns="91425" bIns="91425" anchor="t" anchorCtr="0">
            <a:noAutofit/>
          </a:bodyPr>
          <a:lstStyle/>
          <a:p>
            <a:pPr marL="285750" indent="-285750" algn="just">
              <a:buClr>
                <a:srgbClr val="FFFFFF"/>
              </a:buClr>
              <a:buFont typeface="Wingdings,Sans-Serif"/>
              <a:buChar char="Ø"/>
            </a:pPr>
            <a:r>
              <a:rPr lang="en" sz="1200"/>
              <a:t>For farmers, agriculture is essential as it is the main source of their income, giving them the ability to grow crops and raise animals for food and other items, which they can then sell to make a living.</a:t>
            </a:r>
            <a:endParaRPr lang="en-US" sz="1200"/>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The major cause of agricultural loss is frequently due to pests and illnesses. Plant diseases may have a big impact on agriculture, reducing overall on production or even causing total crop failure, which is expensive for farmers.</a:t>
            </a:r>
          </a:p>
          <a:p>
            <a:pPr marL="285750" indent="-285750" algn="just">
              <a:buClr>
                <a:srgbClr val="FFFFFF"/>
              </a:buClr>
              <a:buFont typeface="Wingdings,Sans-Serif"/>
              <a:buChar char="Ø"/>
            </a:pPr>
            <a:endParaRPr lang="en" sz="1200"/>
          </a:p>
          <a:p>
            <a:pPr marL="285750" indent="-285750" algn="just">
              <a:buClr>
                <a:srgbClr val="FFFFFF"/>
              </a:buClr>
              <a:buFont typeface="Wingdings,Sans-Serif"/>
              <a:buChar char="Ø"/>
            </a:pPr>
            <a:r>
              <a:rPr lang="en" sz="1200"/>
              <a:t>Early disease detection helps to adopt effective control measures, such as the use of pesticides or other control measures, which can help to lessen the disease's detrimental effects on crop production. Early disease detection also helps to reduce crop losses and prevent the disease from spreading to nearby plants.</a:t>
            </a:r>
            <a:endParaRPr lang="en-US" sz="1200"/>
          </a:p>
          <a:p>
            <a:pPr marL="171450" indent="-171450" algn="just">
              <a:buClr>
                <a:srgbClr val="FFFFFF"/>
              </a:buClr>
              <a:buFont typeface="Wingdings,Sans-Serif"/>
              <a:buChar char="Ø"/>
            </a:pPr>
            <a:endParaRPr lang="en" sz="1200"/>
          </a:p>
          <a:p>
            <a:pPr marL="285750" indent="-285750" algn="just">
              <a:buClr>
                <a:srgbClr val="FFFFFF"/>
              </a:buClr>
              <a:buFont typeface="Wingdings,Sans-Serif"/>
              <a:buChar char="Ø"/>
            </a:pPr>
            <a:endParaRPr lang="en" sz="1200"/>
          </a:p>
          <a:p>
            <a:pPr marL="0" indent="0" algn="just">
              <a:buSzPts val="1100"/>
            </a:pPr>
            <a:endParaRPr lang="en" sz="1200"/>
          </a:p>
        </p:txBody>
      </p:sp>
      <p:pic>
        <p:nvPicPr>
          <p:cNvPr id="3641" name="Google Shape;3641;p46"/>
          <p:cNvPicPr preferRelativeResize="0"/>
          <p:nvPr/>
        </p:nvPicPr>
        <p:blipFill rotWithShape="1">
          <a:blip r:embed="rId3">
            <a:alphaModFix/>
          </a:blip>
          <a:srcRect r="32143"/>
          <a:stretch/>
        </p:blipFill>
        <p:spPr>
          <a:xfrm>
            <a:off x="465949" y="910762"/>
            <a:ext cx="3378401" cy="3321976"/>
          </a:xfrm>
          <a:prstGeom prst="rect">
            <a:avLst/>
          </a:prstGeom>
          <a:noFill/>
          <a:ln>
            <a:noFill/>
          </a:ln>
        </p:spPr>
      </p:pic>
      <p:sp>
        <p:nvSpPr>
          <p:cNvPr id="3642" name="Google Shape;3642;p46"/>
          <p:cNvSpPr/>
          <p:nvPr/>
        </p:nvSpPr>
        <p:spPr>
          <a:xfrm>
            <a:off x="3100039" y="516899"/>
            <a:ext cx="6043961" cy="68743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txBox="1">
            <a:spLocks noGrp="1"/>
          </p:cNvSpPr>
          <p:nvPr>
            <p:ph type="title"/>
          </p:nvPr>
        </p:nvSpPr>
        <p:spPr>
          <a:xfrm>
            <a:off x="3943559" y="410781"/>
            <a:ext cx="4410241" cy="8883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F2E7-DD65-68AD-10D3-50AD6954E472}"/>
              </a:ext>
            </a:extLst>
          </p:cNvPr>
          <p:cNvSpPr>
            <a:spLocks noGrp="1"/>
          </p:cNvSpPr>
          <p:nvPr>
            <p:ph type="title"/>
          </p:nvPr>
        </p:nvSpPr>
        <p:spPr/>
        <p:txBody>
          <a:bodyPr/>
          <a:lstStyle/>
          <a:p>
            <a:r>
              <a:rPr lang="en-US"/>
              <a:t>Loss &amp; Accuracy Table</a:t>
            </a:r>
          </a:p>
        </p:txBody>
      </p:sp>
      <p:sp>
        <p:nvSpPr>
          <p:cNvPr id="3" name="Subtitle 2">
            <a:extLst>
              <a:ext uri="{FF2B5EF4-FFF2-40B4-BE49-F238E27FC236}">
                <a16:creationId xmlns:a16="http://schemas.microsoft.com/office/drawing/2014/main" id="{13FF4CA9-7F5C-44E6-5332-C2CFC864C50B}"/>
              </a:ext>
            </a:extLst>
          </p:cNvPr>
          <p:cNvSpPr>
            <a:spLocks noGrp="1"/>
          </p:cNvSpPr>
          <p:nvPr>
            <p:ph type="subTitle" idx="1"/>
          </p:nvPr>
        </p:nvSpPr>
        <p:spPr>
          <a:xfrm>
            <a:off x="713250" y="1341050"/>
            <a:ext cx="8030399" cy="3436050"/>
          </a:xfrm>
        </p:spPr>
        <p:txBody>
          <a:bodyPr/>
          <a:lstStyle/>
          <a:p>
            <a:endParaRPr lang="en-US"/>
          </a:p>
        </p:txBody>
      </p:sp>
      <p:graphicFrame>
        <p:nvGraphicFramePr>
          <p:cNvPr id="5" name="Table 5">
            <a:extLst>
              <a:ext uri="{FF2B5EF4-FFF2-40B4-BE49-F238E27FC236}">
                <a16:creationId xmlns:a16="http://schemas.microsoft.com/office/drawing/2014/main" id="{AE600E9B-0188-1AA9-34EC-820E0EA2B047}"/>
              </a:ext>
            </a:extLst>
          </p:cNvPr>
          <p:cNvGraphicFramePr>
            <a:graphicFrameLocks noGrp="1"/>
          </p:cNvGraphicFramePr>
          <p:nvPr>
            <p:extLst>
              <p:ext uri="{D42A27DB-BD31-4B8C-83A1-F6EECF244321}">
                <p14:modId xmlns:p14="http://schemas.microsoft.com/office/powerpoint/2010/main" val="3125998119"/>
              </p:ext>
            </p:extLst>
          </p:nvPr>
        </p:nvGraphicFramePr>
        <p:xfrm>
          <a:off x="947057" y="1828800"/>
          <a:ext cx="7661957" cy="2372360"/>
        </p:xfrm>
        <a:graphic>
          <a:graphicData uri="http://schemas.openxmlformats.org/drawingml/2006/table">
            <a:tbl>
              <a:tblPr firstRow="1" bandRow="1">
                <a:tableStyleId>{4BC507AD-AE87-4794-AD72-272B8B50E6E5}</a:tableStyleId>
              </a:tblPr>
              <a:tblGrid>
                <a:gridCol w="515749">
                  <a:extLst>
                    <a:ext uri="{9D8B030D-6E8A-4147-A177-3AD203B41FA5}">
                      <a16:colId xmlns:a16="http://schemas.microsoft.com/office/drawing/2014/main" val="1146321218"/>
                    </a:ext>
                  </a:extLst>
                </a:gridCol>
                <a:gridCol w="1908401">
                  <a:extLst>
                    <a:ext uri="{9D8B030D-6E8A-4147-A177-3AD203B41FA5}">
                      <a16:colId xmlns:a16="http://schemas.microsoft.com/office/drawing/2014/main" val="4098126892"/>
                    </a:ext>
                  </a:extLst>
                </a:gridCol>
                <a:gridCol w="955797">
                  <a:extLst>
                    <a:ext uri="{9D8B030D-6E8A-4147-A177-3AD203B41FA5}">
                      <a16:colId xmlns:a16="http://schemas.microsoft.com/office/drawing/2014/main" val="732458771"/>
                    </a:ext>
                  </a:extLst>
                </a:gridCol>
                <a:gridCol w="1094521">
                  <a:extLst>
                    <a:ext uri="{9D8B030D-6E8A-4147-A177-3AD203B41FA5}">
                      <a16:colId xmlns:a16="http://schemas.microsoft.com/office/drawing/2014/main" val="2412380974"/>
                    </a:ext>
                  </a:extLst>
                </a:gridCol>
                <a:gridCol w="1433448">
                  <a:extLst>
                    <a:ext uri="{9D8B030D-6E8A-4147-A177-3AD203B41FA5}">
                      <a16:colId xmlns:a16="http://schemas.microsoft.com/office/drawing/2014/main" val="1900519035"/>
                    </a:ext>
                  </a:extLst>
                </a:gridCol>
                <a:gridCol w="1754041">
                  <a:extLst>
                    <a:ext uri="{9D8B030D-6E8A-4147-A177-3AD203B41FA5}">
                      <a16:colId xmlns:a16="http://schemas.microsoft.com/office/drawing/2014/main" val="1602453700"/>
                    </a:ext>
                  </a:extLst>
                </a:gridCol>
              </a:tblGrid>
              <a:tr h="370840">
                <a:tc>
                  <a:txBody>
                    <a:bodyPr/>
                    <a:lstStyle/>
                    <a:p>
                      <a:r>
                        <a:rPr lang="en-US">
                          <a:solidFill>
                            <a:schemeClr val="bg1"/>
                          </a:solidFill>
                        </a:rPr>
                        <a:t>S.N</a:t>
                      </a:r>
                    </a:p>
                  </a:txBody>
                  <a:tcPr/>
                </a:tc>
                <a:tc>
                  <a:txBody>
                    <a:bodyPr/>
                    <a:lstStyle/>
                    <a:p>
                      <a:r>
                        <a:rPr lang="en-US">
                          <a:solidFill>
                            <a:schemeClr val="bg1"/>
                          </a:solidFill>
                        </a:rPr>
                        <a:t>Model</a:t>
                      </a:r>
                    </a:p>
                  </a:txBody>
                  <a:tcPr/>
                </a:tc>
                <a:tc>
                  <a:txBody>
                    <a:bodyPr/>
                    <a:lstStyle/>
                    <a:p>
                      <a:r>
                        <a:rPr lang="en-US">
                          <a:solidFill>
                            <a:schemeClr val="bg1"/>
                          </a:solidFill>
                        </a:rPr>
                        <a:t>Loss</a:t>
                      </a:r>
                    </a:p>
                  </a:txBody>
                  <a:tcPr/>
                </a:tc>
                <a:tc>
                  <a:txBody>
                    <a:bodyPr/>
                    <a:lstStyle/>
                    <a:p>
                      <a:pPr lvl="0">
                        <a:buNone/>
                      </a:pPr>
                      <a:r>
                        <a:rPr lang="en-US">
                          <a:solidFill>
                            <a:schemeClr val="bg1"/>
                          </a:solidFill>
                        </a:rPr>
                        <a:t>Accuracy</a:t>
                      </a:r>
                    </a:p>
                  </a:txBody>
                  <a:tcPr/>
                </a:tc>
                <a:tc>
                  <a:txBody>
                    <a:bodyPr/>
                    <a:lstStyle/>
                    <a:p>
                      <a:pPr lvl="0">
                        <a:buNone/>
                      </a:pPr>
                      <a:r>
                        <a:rPr lang="en-US">
                          <a:solidFill>
                            <a:schemeClr val="bg1"/>
                          </a:solidFill>
                        </a:rPr>
                        <a:t>Validation Loss</a:t>
                      </a:r>
                    </a:p>
                  </a:txBody>
                  <a:tcPr/>
                </a:tc>
                <a:tc>
                  <a:txBody>
                    <a:bodyPr/>
                    <a:lstStyle/>
                    <a:p>
                      <a:pPr lvl="0">
                        <a:buNone/>
                      </a:pPr>
                      <a:r>
                        <a:rPr lang="en-US">
                          <a:solidFill>
                            <a:schemeClr val="bg1"/>
                          </a:solidFill>
                        </a:rPr>
                        <a:t>Validation Accuracy</a:t>
                      </a:r>
                    </a:p>
                  </a:txBody>
                  <a:tcPr/>
                </a:tc>
                <a:extLst>
                  <a:ext uri="{0D108BD9-81ED-4DB2-BD59-A6C34878D82A}">
                    <a16:rowId xmlns:a16="http://schemas.microsoft.com/office/drawing/2014/main" val="3314406355"/>
                  </a:ext>
                </a:extLst>
              </a:tr>
              <a:tr h="370840">
                <a:tc>
                  <a:txBody>
                    <a:bodyPr/>
                    <a:lstStyle/>
                    <a:p>
                      <a:r>
                        <a:rPr lang="en-US">
                          <a:solidFill>
                            <a:schemeClr val="bg1"/>
                          </a:solidFill>
                        </a:rPr>
                        <a:t>1</a:t>
                      </a:r>
                    </a:p>
                  </a:txBody>
                  <a:tcPr/>
                </a:tc>
                <a:tc>
                  <a:txBody>
                    <a:bodyPr/>
                    <a:lstStyle/>
                    <a:p>
                      <a:pPr marL="0" marR="38100" lvl="0" indent="0" algn="l">
                        <a:lnSpc>
                          <a:spcPct val="100000"/>
                        </a:lnSpc>
                        <a:spcBef>
                          <a:spcPts val="0"/>
                        </a:spcBef>
                        <a:spcAft>
                          <a:spcPts val="0"/>
                        </a:spcAft>
                        <a:buClr>
                          <a:srgbClr val="000000"/>
                        </a:buClr>
                        <a:buNone/>
                      </a:pPr>
                      <a:r>
                        <a:rPr lang="en-IN" sz="1400" b="0" i="0" u="none" strike="noStrike" noProof="0">
                          <a:solidFill>
                            <a:schemeClr val="bg1"/>
                          </a:solidFill>
                          <a:latin typeface="Arial"/>
                        </a:rPr>
                        <a:t>Normal CNN model</a:t>
                      </a:r>
                      <a:endParaRPr lang="en-US" sz="1400" b="0" i="0" u="none" strike="noStrike" noProof="0">
                        <a:solidFill>
                          <a:schemeClr val="bg1"/>
                        </a:solidFill>
                        <a:latin typeface="Arial"/>
                      </a:endParaRPr>
                    </a:p>
                  </a:txBody>
                  <a:tcPr/>
                </a:tc>
                <a:tc>
                  <a:txBody>
                    <a:bodyPr/>
                    <a:lstStyle/>
                    <a:p>
                      <a:r>
                        <a:rPr lang="en-US">
                          <a:solidFill>
                            <a:schemeClr val="bg1"/>
                          </a:solidFill>
                        </a:rPr>
                        <a:t>0.0757</a:t>
                      </a:r>
                    </a:p>
                  </a:txBody>
                  <a:tcPr/>
                </a:tc>
                <a:tc>
                  <a:txBody>
                    <a:bodyPr/>
                    <a:lstStyle/>
                    <a:p>
                      <a:pPr lvl="0">
                        <a:buNone/>
                      </a:pPr>
                      <a:r>
                        <a:rPr lang="en-US">
                          <a:solidFill>
                            <a:schemeClr val="bg1"/>
                          </a:solidFill>
                        </a:rPr>
                        <a:t>0.9740</a:t>
                      </a:r>
                    </a:p>
                  </a:txBody>
                  <a:tcPr/>
                </a:tc>
                <a:tc>
                  <a:txBody>
                    <a:bodyPr/>
                    <a:lstStyle/>
                    <a:p>
                      <a:pPr lvl="0">
                        <a:buNone/>
                      </a:pPr>
                      <a:r>
                        <a:rPr lang="en-US">
                          <a:solidFill>
                            <a:schemeClr val="bg1"/>
                          </a:solidFill>
                        </a:rPr>
                        <a:t>0.2699</a:t>
                      </a:r>
                    </a:p>
                  </a:txBody>
                  <a:tcPr/>
                </a:tc>
                <a:tc>
                  <a:txBody>
                    <a:bodyPr/>
                    <a:lstStyle/>
                    <a:p>
                      <a:pPr lvl="0">
                        <a:buNone/>
                      </a:pPr>
                      <a:r>
                        <a:rPr lang="en-US">
                          <a:solidFill>
                            <a:schemeClr val="bg1"/>
                          </a:solidFill>
                        </a:rPr>
                        <a:t>0.9261</a:t>
                      </a:r>
                    </a:p>
                  </a:txBody>
                  <a:tcPr/>
                </a:tc>
                <a:extLst>
                  <a:ext uri="{0D108BD9-81ED-4DB2-BD59-A6C34878D82A}">
                    <a16:rowId xmlns:a16="http://schemas.microsoft.com/office/drawing/2014/main" val="1645236986"/>
                  </a:ext>
                </a:extLst>
              </a:tr>
              <a:tr h="370840">
                <a:tc>
                  <a:txBody>
                    <a:bodyPr/>
                    <a:lstStyle/>
                    <a:p>
                      <a:r>
                        <a:rPr lang="en-US">
                          <a:solidFill>
                            <a:schemeClr val="bg1"/>
                          </a:solidFill>
                        </a:rPr>
                        <a:t>2</a:t>
                      </a:r>
                    </a:p>
                  </a:txBody>
                  <a:tcPr/>
                </a:tc>
                <a:tc>
                  <a:txBody>
                    <a:bodyPr/>
                    <a:lstStyle/>
                    <a:p>
                      <a:pPr lvl="0">
                        <a:buNone/>
                      </a:pPr>
                      <a:r>
                        <a:rPr lang="en-IN" sz="1400" b="0" i="0" u="none" strike="noStrike" noProof="0">
                          <a:solidFill>
                            <a:schemeClr val="bg1"/>
                          </a:solidFill>
                          <a:latin typeface="Arial"/>
                        </a:rPr>
                        <a:t>Inception V3</a:t>
                      </a:r>
                      <a:endParaRPr lang="en-US">
                        <a:solidFill>
                          <a:schemeClr val="bg1"/>
                        </a:solidFill>
                      </a:endParaRPr>
                    </a:p>
                  </a:txBody>
                  <a:tcPr/>
                </a:tc>
                <a:tc>
                  <a:txBody>
                    <a:bodyPr/>
                    <a:lstStyle/>
                    <a:p>
                      <a:r>
                        <a:rPr lang="en-US">
                          <a:solidFill>
                            <a:schemeClr val="bg1"/>
                          </a:solidFill>
                        </a:rPr>
                        <a:t>0.2274</a:t>
                      </a:r>
                    </a:p>
                  </a:txBody>
                  <a:tcPr/>
                </a:tc>
                <a:tc>
                  <a:txBody>
                    <a:bodyPr/>
                    <a:lstStyle/>
                    <a:p>
                      <a:pPr lvl="0">
                        <a:buNone/>
                      </a:pPr>
                      <a:r>
                        <a:rPr lang="en-US">
                          <a:solidFill>
                            <a:schemeClr val="bg1"/>
                          </a:solidFill>
                        </a:rPr>
                        <a:t>0.9250</a:t>
                      </a:r>
                    </a:p>
                  </a:txBody>
                  <a:tcPr/>
                </a:tc>
                <a:tc>
                  <a:txBody>
                    <a:bodyPr/>
                    <a:lstStyle/>
                    <a:p>
                      <a:pPr lvl="0">
                        <a:buNone/>
                      </a:pPr>
                      <a:r>
                        <a:rPr lang="en-US">
                          <a:solidFill>
                            <a:schemeClr val="bg1"/>
                          </a:solidFill>
                        </a:rPr>
                        <a:t>0.2923</a:t>
                      </a:r>
                    </a:p>
                  </a:txBody>
                  <a:tcPr/>
                </a:tc>
                <a:tc>
                  <a:txBody>
                    <a:bodyPr/>
                    <a:lstStyle/>
                    <a:p>
                      <a:pPr lvl="0">
                        <a:buNone/>
                      </a:pPr>
                      <a:r>
                        <a:rPr lang="en-US">
                          <a:solidFill>
                            <a:schemeClr val="bg1"/>
                          </a:solidFill>
                        </a:rPr>
                        <a:t>0.9079</a:t>
                      </a:r>
                    </a:p>
                  </a:txBody>
                  <a:tcPr/>
                </a:tc>
                <a:extLst>
                  <a:ext uri="{0D108BD9-81ED-4DB2-BD59-A6C34878D82A}">
                    <a16:rowId xmlns:a16="http://schemas.microsoft.com/office/drawing/2014/main" val="1791760451"/>
                  </a:ext>
                </a:extLst>
              </a:tr>
              <a:tr h="370840">
                <a:tc>
                  <a:txBody>
                    <a:bodyPr/>
                    <a:lstStyle/>
                    <a:p>
                      <a:r>
                        <a:rPr lang="en-US">
                          <a:solidFill>
                            <a:schemeClr val="bg1"/>
                          </a:solidFill>
                        </a:rPr>
                        <a:t>3</a:t>
                      </a:r>
                    </a:p>
                  </a:txBody>
                  <a:tcPr/>
                </a:tc>
                <a:tc>
                  <a:txBody>
                    <a:bodyPr/>
                    <a:lstStyle/>
                    <a:p>
                      <a:pPr lvl="0">
                        <a:buNone/>
                      </a:pPr>
                      <a:r>
                        <a:rPr lang="en-IN" sz="1400" b="0" i="0" u="none" strike="noStrike" noProof="0">
                          <a:solidFill>
                            <a:schemeClr val="bg1"/>
                          </a:solidFill>
                          <a:latin typeface="Arial"/>
                        </a:rPr>
                        <a:t>VGGNET </a:t>
                      </a:r>
                      <a:endParaRPr lang="en-US">
                        <a:solidFill>
                          <a:schemeClr val="bg1"/>
                        </a:solidFill>
                      </a:endParaRPr>
                    </a:p>
                  </a:txBody>
                  <a:tcPr/>
                </a:tc>
                <a:tc>
                  <a:txBody>
                    <a:bodyPr/>
                    <a:lstStyle/>
                    <a:p>
                      <a:r>
                        <a:rPr lang="en-US">
                          <a:solidFill>
                            <a:schemeClr val="bg1"/>
                          </a:solidFill>
                        </a:rPr>
                        <a:t>0.5894</a:t>
                      </a:r>
                    </a:p>
                  </a:txBody>
                  <a:tcPr/>
                </a:tc>
                <a:tc>
                  <a:txBody>
                    <a:bodyPr/>
                    <a:lstStyle/>
                    <a:p>
                      <a:pPr lvl="0">
                        <a:buNone/>
                      </a:pPr>
                      <a:r>
                        <a:rPr lang="en-US">
                          <a:solidFill>
                            <a:schemeClr val="bg1"/>
                          </a:solidFill>
                        </a:rPr>
                        <a:t>0.8482</a:t>
                      </a:r>
                    </a:p>
                  </a:txBody>
                  <a:tcPr/>
                </a:tc>
                <a:tc>
                  <a:txBody>
                    <a:bodyPr/>
                    <a:lstStyle/>
                    <a:p>
                      <a:pPr lvl="0">
                        <a:buNone/>
                      </a:pPr>
                      <a:r>
                        <a:rPr lang="en-US">
                          <a:solidFill>
                            <a:schemeClr val="bg1"/>
                          </a:solidFill>
                        </a:rPr>
                        <a:t>0.5469</a:t>
                      </a:r>
                    </a:p>
                  </a:txBody>
                  <a:tcPr/>
                </a:tc>
                <a:tc>
                  <a:txBody>
                    <a:bodyPr/>
                    <a:lstStyle/>
                    <a:p>
                      <a:pPr lvl="0">
                        <a:buNone/>
                      </a:pPr>
                      <a:r>
                        <a:rPr lang="en-US">
                          <a:solidFill>
                            <a:schemeClr val="bg1"/>
                          </a:solidFill>
                        </a:rPr>
                        <a:t>0.8498</a:t>
                      </a:r>
                    </a:p>
                  </a:txBody>
                  <a:tcPr/>
                </a:tc>
                <a:extLst>
                  <a:ext uri="{0D108BD9-81ED-4DB2-BD59-A6C34878D82A}">
                    <a16:rowId xmlns:a16="http://schemas.microsoft.com/office/drawing/2014/main" val="1086491069"/>
                  </a:ext>
                </a:extLst>
              </a:tr>
              <a:tr h="370840">
                <a:tc>
                  <a:txBody>
                    <a:bodyPr/>
                    <a:lstStyle/>
                    <a:p>
                      <a:r>
                        <a:rPr lang="en-US">
                          <a:solidFill>
                            <a:schemeClr val="bg1"/>
                          </a:solidFill>
                        </a:rPr>
                        <a:t>4</a:t>
                      </a:r>
                    </a:p>
                  </a:txBody>
                  <a:tcPr/>
                </a:tc>
                <a:tc>
                  <a:txBody>
                    <a:bodyPr/>
                    <a:lstStyle/>
                    <a:p>
                      <a:pPr lvl="0">
                        <a:buNone/>
                      </a:pPr>
                      <a:r>
                        <a:rPr lang="en-IN" sz="1400" b="0" i="0" u="none" strike="noStrike" noProof="0">
                          <a:solidFill>
                            <a:schemeClr val="bg1"/>
                          </a:solidFill>
                          <a:latin typeface="Arial"/>
                        </a:rPr>
                        <a:t>Resnet 50</a:t>
                      </a:r>
                      <a:endParaRPr lang="en-US">
                        <a:solidFill>
                          <a:schemeClr val="bg1"/>
                        </a:solidFill>
                      </a:endParaRPr>
                    </a:p>
                  </a:txBody>
                  <a:tcPr/>
                </a:tc>
                <a:tc>
                  <a:txBody>
                    <a:bodyPr/>
                    <a:lstStyle/>
                    <a:p>
                      <a:r>
                        <a:rPr lang="en-US">
                          <a:solidFill>
                            <a:schemeClr val="bg1"/>
                          </a:solidFill>
                        </a:rPr>
                        <a:t>0.0253</a:t>
                      </a:r>
                    </a:p>
                  </a:txBody>
                  <a:tcPr/>
                </a:tc>
                <a:tc>
                  <a:txBody>
                    <a:bodyPr/>
                    <a:lstStyle/>
                    <a:p>
                      <a:pPr lvl="0">
                        <a:buNone/>
                      </a:pPr>
                      <a:r>
                        <a:rPr lang="en-US">
                          <a:solidFill>
                            <a:schemeClr val="bg1"/>
                          </a:solidFill>
                        </a:rPr>
                        <a:t>0.9945</a:t>
                      </a:r>
                    </a:p>
                  </a:txBody>
                  <a:tcPr/>
                </a:tc>
                <a:tc>
                  <a:txBody>
                    <a:bodyPr/>
                    <a:lstStyle/>
                    <a:p>
                      <a:pPr lvl="0">
                        <a:buNone/>
                      </a:pPr>
                      <a:r>
                        <a:rPr lang="en-US">
                          <a:solidFill>
                            <a:schemeClr val="bg1"/>
                          </a:solidFill>
                        </a:rPr>
                        <a:t>0.1344</a:t>
                      </a:r>
                    </a:p>
                  </a:txBody>
                  <a:tcPr/>
                </a:tc>
                <a:tc>
                  <a:txBody>
                    <a:bodyPr/>
                    <a:lstStyle/>
                    <a:p>
                      <a:pPr lvl="0">
                        <a:buNone/>
                      </a:pPr>
                      <a:r>
                        <a:rPr lang="en-US">
                          <a:solidFill>
                            <a:schemeClr val="bg1"/>
                          </a:solidFill>
                        </a:rPr>
                        <a:t>0.9599</a:t>
                      </a:r>
                    </a:p>
                  </a:txBody>
                  <a:tcPr/>
                </a:tc>
                <a:extLst>
                  <a:ext uri="{0D108BD9-81ED-4DB2-BD59-A6C34878D82A}">
                    <a16:rowId xmlns:a16="http://schemas.microsoft.com/office/drawing/2014/main" val="1765346456"/>
                  </a:ext>
                </a:extLst>
              </a:tr>
              <a:tr h="370840">
                <a:tc>
                  <a:txBody>
                    <a:bodyPr/>
                    <a:lstStyle/>
                    <a:p>
                      <a:r>
                        <a:rPr lang="en-US">
                          <a:solidFill>
                            <a:schemeClr val="bg1"/>
                          </a:solidFill>
                        </a:rPr>
                        <a:t>5.</a:t>
                      </a:r>
                    </a:p>
                  </a:txBody>
                  <a:tcPr/>
                </a:tc>
                <a:tc>
                  <a:txBody>
                    <a:bodyPr/>
                    <a:lstStyle/>
                    <a:p>
                      <a:pPr lvl="0">
                        <a:buNone/>
                      </a:pPr>
                      <a:r>
                        <a:rPr lang="en-US">
                          <a:solidFill>
                            <a:schemeClr val="bg1"/>
                          </a:solidFill>
                        </a:rPr>
                        <a:t>Resnet50(transfer Learning)</a:t>
                      </a:r>
                    </a:p>
                  </a:txBody>
                  <a:tcPr/>
                </a:tc>
                <a:tc>
                  <a:txBody>
                    <a:bodyPr/>
                    <a:lstStyle/>
                    <a:p>
                      <a:endParaRPr lang="en-US">
                        <a:solidFill>
                          <a:schemeClr val="bg1"/>
                        </a:solidFill>
                      </a:endParaRPr>
                    </a:p>
                  </a:txBody>
                  <a:tcPr/>
                </a:tc>
                <a:tc>
                  <a:txBody>
                    <a:bodyPr/>
                    <a:lstStyle/>
                    <a:p>
                      <a:pPr lvl="0">
                        <a:buNone/>
                      </a:pPr>
                      <a:endParaRPr lang="en-US">
                        <a:solidFill>
                          <a:schemeClr val="bg1"/>
                        </a:solidFill>
                      </a:endParaRPr>
                    </a:p>
                  </a:txBody>
                  <a:tcPr/>
                </a:tc>
                <a:tc>
                  <a:txBody>
                    <a:bodyPr/>
                    <a:lstStyle/>
                    <a:p>
                      <a:pPr lvl="0">
                        <a:buNone/>
                      </a:pPr>
                      <a:endParaRPr lang="en-US">
                        <a:solidFill>
                          <a:schemeClr val="bg1"/>
                        </a:solidFill>
                      </a:endParaRPr>
                    </a:p>
                  </a:txBody>
                  <a:tcPr/>
                </a:tc>
                <a:tc>
                  <a:txBody>
                    <a:bodyPr/>
                    <a:lstStyle/>
                    <a:p>
                      <a:pPr lvl="0">
                        <a:buNone/>
                      </a:pPr>
                      <a:endParaRPr lang="en-US">
                        <a:solidFill>
                          <a:schemeClr val="bg1"/>
                        </a:solidFill>
                      </a:endParaRPr>
                    </a:p>
                  </a:txBody>
                  <a:tcPr/>
                </a:tc>
                <a:extLst>
                  <a:ext uri="{0D108BD9-81ED-4DB2-BD59-A6C34878D82A}">
                    <a16:rowId xmlns:a16="http://schemas.microsoft.com/office/drawing/2014/main" val="3506851190"/>
                  </a:ext>
                </a:extLst>
              </a:tr>
            </a:tbl>
          </a:graphicData>
        </a:graphic>
      </p:graphicFrame>
    </p:spTree>
    <p:extLst>
      <p:ext uri="{BB962C8B-B14F-4D97-AF65-F5344CB8AC3E}">
        <p14:creationId xmlns:p14="http://schemas.microsoft.com/office/powerpoint/2010/main" val="245634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F2E7-DD65-68AD-10D3-50AD6954E472}"/>
              </a:ext>
            </a:extLst>
          </p:cNvPr>
          <p:cNvSpPr>
            <a:spLocks noGrp="1"/>
          </p:cNvSpPr>
          <p:nvPr>
            <p:ph type="title"/>
          </p:nvPr>
        </p:nvSpPr>
        <p:spPr/>
        <p:txBody>
          <a:bodyPr/>
          <a:lstStyle/>
          <a:p>
            <a:r>
              <a:rPr lang="en-US"/>
              <a:t>Loss &amp; Accuracy Table</a:t>
            </a:r>
          </a:p>
        </p:txBody>
      </p:sp>
      <p:sp>
        <p:nvSpPr>
          <p:cNvPr id="3" name="Subtitle 2">
            <a:extLst>
              <a:ext uri="{FF2B5EF4-FFF2-40B4-BE49-F238E27FC236}">
                <a16:creationId xmlns:a16="http://schemas.microsoft.com/office/drawing/2014/main" id="{13FF4CA9-7F5C-44E6-5332-C2CFC864C50B}"/>
              </a:ext>
            </a:extLst>
          </p:cNvPr>
          <p:cNvSpPr>
            <a:spLocks noGrp="1"/>
          </p:cNvSpPr>
          <p:nvPr>
            <p:ph type="subTitle" idx="1"/>
          </p:nvPr>
        </p:nvSpPr>
        <p:spPr>
          <a:xfrm>
            <a:off x="713250" y="1341050"/>
            <a:ext cx="8030399" cy="3436050"/>
          </a:xfrm>
        </p:spPr>
        <p:txBody>
          <a:bodyPr/>
          <a:lstStyle/>
          <a:p>
            <a:endParaRPr lang="en-US"/>
          </a:p>
        </p:txBody>
      </p:sp>
      <p:graphicFrame>
        <p:nvGraphicFramePr>
          <p:cNvPr id="5" name="Table 5">
            <a:extLst>
              <a:ext uri="{FF2B5EF4-FFF2-40B4-BE49-F238E27FC236}">
                <a16:creationId xmlns:a16="http://schemas.microsoft.com/office/drawing/2014/main" id="{AE600E9B-0188-1AA9-34EC-820E0EA2B047}"/>
              </a:ext>
            </a:extLst>
          </p:cNvPr>
          <p:cNvGraphicFramePr>
            <a:graphicFrameLocks noGrp="1"/>
          </p:cNvGraphicFramePr>
          <p:nvPr>
            <p:extLst>
              <p:ext uri="{D42A27DB-BD31-4B8C-83A1-F6EECF244321}">
                <p14:modId xmlns:p14="http://schemas.microsoft.com/office/powerpoint/2010/main" val="93976698"/>
              </p:ext>
            </p:extLst>
          </p:nvPr>
        </p:nvGraphicFramePr>
        <p:xfrm>
          <a:off x="917369" y="1724891"/>
          <a:ext cx="7661970" cy="2733040"/>
        </p:xfrm>
        <a:graphic>
          <a:graphicData uri="http://schemas.openxmlformats.org/drawingml/2006/table">
            <a:tbl>
              <a:tblPr firstRow="1" bandRow="1">
                <a:tableStyleId>{4BC507AD-AE87-4794-AD72-272B8B50E6E5}</a:tableStyleId>
              </a:tblPr>
              <a:tblGrid>
                <a:gridCol w="515749">
                  <a:extLst>
                    <a:ext uri="{9D8B030D-6E8A-4147-A177-3AD203B41FA5}">
                      <a16:colId xmlns:a16="http://schemas.microsoft.com/office/drawing/2014/main" val="1146321218"/>
                    </a:ext>
                  </a:extLst>
                </a:gridCol>
                <a:gridCol w="1272960">
                  <a:extLst>
                    <a:ext uri="{9D8B030D-6E8A-4147-A177-3AD203B41FA5}">
                      <a16:colId xmlns:a16="http://schemas.microsoft.com/office/drawing/2014/main" val="4098126892"/>
                    </a:ext>
                  </a:extLst>
                </a:gridCol>
                <a:gridCol w="940649">
                  <a:extLst>
                    <a:ext uri="{9D8B030D-6E8A-4147-A177-3AD203B41FA5}">
                      <a16:colId xmlns:a16="http://schemas.microsoft.com/office/drawing/2014/main" val="732458771"/>
                    </a:ext>
                  </a:extLst>
                </a:gridCol>
                <a:gridCol w="1178318">
                  <a:extLst>
                    <a:ext uri="{9D8B030D-6E8A-4147-A177-3AD203B41FA5}">
                      <a16:colId xmlns:a16="http://schemas.microsoft.com/office/drawing/2014/main" val="2412380974"/>
                    </a:ext>
                  </a:extLst>
                </a:gridCol>
                <a:gridCol w="1678842">
                  <a:extLst>
                    <a:ext uri="{9D8B030D-6E8A-4147-A177-3AD203B41FA5}">
                      <a16:colId xmlns:a16="http://schemas.microsoft.com/office/drawing/2014/main" val="1900519035"/>
                    </a:ext>
                  </a:extLst>
                </a:gridCol>
                <a:gridCol w="2075452">
                  <a:extLst>
                    <a:ext uri="{9D8B030D-6E8A-4147-A177-3AD203B41FA5}">
                      <a16:colId xmlns:a16="http://schemas.microsoft.com/office/drawing/2014/main" val="1602453700"/>
                    </a:ext>
                  </a:extLst>
                </a:gridCol>
              </a:tblGrid>
              <a:tr h="370840">
                <a:tc>
                  <a:txBody>
                    <a:bodyPr/>
                    <a:lstStyle/>
                    <a:p>
                      <a:r>
                        <a:rPr lang="en-US">
                          <a:solidFill>
                            <a:schemeClr val="bg1"/>
                          </a:solidFill>
                        </a:rPr>
                        <a:t>S.N</a:t>
                      </a:r>
                    </a:p>
                  </a:txBody>
                  <a:tcPr/>
                </a:tc>
                <a:tc>
                  <a:txBody>
                    <a:bodyPr/>
                    <a:lstStyle/>
                    <a:p>
                      <a:r>
                        <a:rPr lang="en-US">
                          <a:solidFill>
                            <a:schemeClr val="bg1"/>
                          </a:solidFill>
                        </a:rPr>
                        <a:t>Model</a:t>
                      </a:r>
                    </a:p>
                  </a:txBody>
                  <a:tcPr/>
                </a:tc>
                <a:tc>
                  <a:txBody>
                    <a:bodyPr/>
                    <a:lstStyle/>
                    <a:p>
                      <a:r>
                        <a:rPr lang="en-US">
                          <a:solidFill>
                            <a:schemeClr val="bg1"/>
                          </a:solidFill>
                        </a:rPr>
                        <a:t>Loss</a:t>
                      </a:r>
                    </a:p>
                  </a:txBody>
                  <a:tcPr/>
                </a:tc>
                <a:tc>
                  <a:txBody>
                    <a:bodyPr/>
                    <a:lstStyle/>
                    <a:p>
                      <a:pPr lvl="0">
                        <a:buNone/>
                      </a:pPr>
                      <a:r>
                        <a:rPr lang="en-US">
                          <a:solidFill>
                            <a:schemeClr val="bg1"/>
                          </a:solidFill>
                        </a:rPr>
                        <a:t>Accuracy</a:t>
                      </a:r>
                    </a:p>
                  </a:txBody>
                  <a:tcPr/>
                </a:tc>
                <a:tc>
                  <a:txBody>
                    <a:bodyPr/>
                    <a:lstStyle/>
                    <a:p>
                      <a:pPr lvl="0">
                        <a:buNone/>
                      </a:pPr>
                      <a:r>
                        <a:rPr lang="en-US">
                          <a:solidFill>
                            <a:schemeClr val="bg1"/>
                          </a:solidFill>
                        </a:rPr>
                        <a:t>Validation Loss</a:t>
                      </a:r>
                    </a:p>
                  </a:txBody>
                  <a:tcPr/>
                </a:tc>
                <a:tc>
                  <a:txBody>
                    <a:bodyPr/>
                    <a:lstStyle/>
                    <a:p>
                      <a:pPr lvl="0">
                        <a:buNone/>
                      </a:pPr>
                      <a:r>
                        <a:rPr lang="en-US">
                          <a:solidFill>
                            <a:schemeClr val="bg1"/>
                          </a:solidFill>
                        </a:rPr>
                        <a:t>Validation Accuracy</a:t>
                      </a:r>
                    </a:p>
                  </a:txBody>
                  <a:tcPr/>
                </a:tc>
                <a:extLst>
                  <a:ext uri="{0D108BD9-81ED-4DB2-BD59-A6C34878D82A}">
                    <a16:rowId xmlns:a16="http://schemas.microsoft.com/office/drawing/2014/main" val="3314406355"/>
                  </a:ext>
                </a:extLst>
              </a:tr>
              <a:tr h="370840">
                <a:tc>
                  <a:txBody>
                    <a:bodyPr/>
                    <a:lstStyle/>
                    <a:p>
                      <a:r>
                        <a:rPr lang="en-US">
                          <a:solidFill>
                            <a:schemeClr val="bg1"/>
                          </a:solidFill>
                        </a:rPr>
                        <a:t>1</a:t>
                      </a:r>
                    </a:p>
                  </a:txBody>
                  <a:tcPr/>
                </a:tc>
                <a:tc>
                  <a:txBody>
                    <a:bodyPr/>
                    <a:lstStyle/>
                    <a:p>
                      <a:pPr marL="0" marR="38100" lvl="0" indent="0" algn="l">
                        <a:lnSpc>
                          <a:spcPct val="100000"/>
                        </a:lnSpc>
                        <a:spcBef>
                          <a:spcPts val="0"/>
                        </a:spcBef>
                        <a:spcAft>
                          <a:spcPts val="0"/>
                        </a:spcAft>
                        <a:buClr>
                          <a:srgbClr val="000000"/>
                        </a:buClr>
                        <a:buNone/>
                      </a:pPr>
                      <a:r>
                        <a:rPr lang="en-IN" sz="1400" b="0" i="0" u="none" strike="noStrike" noProof="0">
                          <a:solidFill>
                            <a:schemeClr val="bg1"/>
                          </a:solidFill>
                          <a:latin typeface="Arial"/>
                        </a:rPr>
                        <a:t>Normal CNN model</a:t>
                      </a:r>
                      <a:endParaRPr lang="en-US" sz="1400" b="0" i="0" u="none" strike="noStrike" noProof="0">
                        <a:solidFill>
                          <a:schemeClr val="bg1"/>
                        </a:solidFill>
                        <a:latin typeface="Arial"/>
                      </a:endParaRPr>
                    </a:p>
                  </a:txBody>
                  <a:tcPr/>
                </a:tc>
                <a:tc>
                  <a:txBody>
                    <a:bodyPr/>
                    <a:lstStyle/>
                    <a:p>
                      <a:r>
                        <a:rPr lang="en-US">
                          <a:solidFill>
                            <a:schemeClr val="bg1"/>
                          </a:solidFill>
                        </a:rPr>
                        <a:t>0.0757</a:t>
                      </a:r>
                    </a:p>
                  </a:txBody>
                  <a:tcPr/>
                </a:tc>
                <a:tc>
                  <a:txBody>
                    <a:bodyPr/>
                    <a:lstStyle/>
                    <a:p>
                      <a:pPr lvl="0">
                        <a:buNone/>
                      </a:pPr>
                      <a:r>
                        <a:rPr lang="en-US">
                          <a:solidFill>
                            <a:schemeClr val="bg1"/>
                          </a:solidFill>
                        </a:rPr>
                        <a:t>0.9740</a:t>
                      </a:r>
                    </a:p>
                  </a:txBody>
                  <a:tcPr/>
                </a:tc>
                <a:tc>
                  <a:txBody>
                    <a:bodyPr/>
                    <a:lstStyle/>
                    <a:p>
                      <a:pPr lvl="0">
                        <a:buNone/>
                      </a:pPr>
                      <a:r>
                        <a:rPr lang="en-US">
                          <a:solidFill>
                            <a:schemeClr val="bg1"/>
                          </a:solidFill>
                        </a:rPr>
                        <a:t>0.2699</a:t>
                      </a:r>
                    </a:p>
                  </a:txBody>
                  <a:tcPr/>
                </a:tc>
                <a:tc>
                  <a:txBody>
                    <a:bodyPr/>
                    <a:lstStyle/>
                    <a:p>
                      <a:pPr lvl="0">
                        <a:buNone/>
                      </a:pPr>
                      <a:r>
                        <a:rPr lang="en-US">
                          <a:solidFill>
                            <a:schemeClr val="bg1"/>
                          </a:solidFill>
                        </a:rPr>
                        <a:t>0.9261</a:t>
                      </a:r>
                    </a:p>
                  </a:txBody>
                  <a:tcPr/>
                </a:tc>
                <a:extLst>
                  <a:ext uri="{0D108BD9-81ED-4DB2-BD59-A6C34878D82A}">
                    <a16:rowId xmlns:a16="http://schemas.microsoft.com/office/drawing/2014/main" val="1645236986"/>
                  </a:ext>
                </a:extLst>
              </a:tr>
              <a:tr h="370840">
                <a:tc>
                  <a:txBody>
                    <a:bodyPr/>
                    <a:lstStyle/>
                    <a:p>
                      <a:r>
                        <a:rPr lang="en-US">
                          <a:solidFill>
                            <a:schemeClr val="bg1"/>
                          </a:solidFill>
                        </a:rPr>
                        <a:t>2</a:t>
                      </a:r>
                    </a:p>
                  </a:txBody>
                  <a:tcPr/>
                </a:tc>
                <a:tc>
                  <a:txBody>
                    <a:bodyPr/>
                    <a:lstStyle/>
                    <a:p>
                      <a:pPr lvl="0">
                        <a:buNone/>
                      </a:pPr>
                      <a:r>
                        <a:rPr lang="en-IN" sz="1400" b="0" i="0" u="none" strike="noStrike" noProof="0">
                          <a:solidFill>
                            <a:schemeClr val="bg1"/>
                          </a:solidFill>
                          <a:latin typeface="Arial"/>
                        </a:rPr>
                        <a:t>Inception V3</a:t>
                      </a:r>
                      <a:endParaRPr lang="en-US">
                        <a:solidFill>
                          <a:schemeClr val="bg1"/>
                        </a:solidFill>
                      </a:endParaRPr>
                    </a:p>
                  </a:txBody>
                  <a:tcPr/>
                </a:tc>
                <a:tc>
                  <a:txBody>
                    <a:bodyPr/>
                    <a:lstStyle/>
                    <a:p>
                      <a:r>
                        <a:rPr lang="en-US">
                          <a:solidFill>
                            <a:schemeClr val="bg1"/>
                          </a:solidFill>
                        </a:rPr>
                        <a:t>0.2274</a:t>
                      </a:r>
                    </a:p>
                  </a:txBody>
                  <a:tcPr/>
                </a:tc>
                <a:tc>
                  <a:txBody>
                    <a:bodyPr/>
                    <a:lstStyle/>
                    <a:p>
                      <a:pPr lvl="0">
                        <a:buNone/>
                      </a:pPr>
                      <a:r>
                        <a:rPr lang="en-US">
                          <a:solidFill>
                            <a:schemeClr val="bg1"/>
                          </a:solidFill>
                        </a:rPr>
                        <a:t>0.9250</a:t>
                      </a:r>
                    </a:p>
                  </a:txBody>
                  <a:tcPr/>
                </a:tc>
                <a:tc>
                  <a:txBody>
                    <a:bodyPr/>
                    <a:lstStyle/>
                    <a:p>
                      <a:pPr lvl="0">
                        <a:buNone/>
                      </a:pPr>
                      <a:r>
                        <a:rPr lang="en-US">
                          <a:solidFill>
                            <a:schemeClr val="bg1"/>
                          </a:solidFill>
                        </a:rPr>
                        <a:t>0.2923</a:t>
                      </a:r>
                    </a:p>
                  </a:txBody>
                  <a:tcPr/>
                </a:tc>
                <a:tc>
                  <a:txBody>
                    <a:bodyPr/>
                    <a:lstStyle/>
                    <a:p>
                      <a:pPr lvl="0">
                        <a:buNone/>
                      </a:pPr>
                      <a:r>
                        <a:rPr lang="en-US">
                          <a:solidFill>
                            <a:schemeClr val="bg1"/>
                          </a:solidFill>
                        </a:rPr>
                        <a:t>0.9079</a:t>
                      </a:r>
                    </a:p>
                  </a:txBody>
                  <a:tcPr/>
                </a:tc>
                <a:extLst>
                  <a:ext uri="{0D108BD9-81ED-4DB2-BD59-A6C34878D82A}">
                    <a16:rowId xmlns:a16="http://schemas.microsoft.com/office/drawing/2014/main" val="1791760451"/>
                  </a:ext>
                </a:extLst>
              </a:tr>
              <a:tr h="370840">
                <a:tc>
                  <a:txBody>
                    <a:bodyPr/>
                    <a:lstStyle/>
                    <a:p>
                      <a:r>
                        <a:rPr lang="en-US">
                          <a:solidFill>
                            <a:schemeClr val="bg1"/>
                          </a:solidFill>
                        </a:rPr>
                        <a:t>3</a:t>
                      </a:r>
                    </a:p>
                  </a:txBody>
                  <a:tcPr/>
                </a:tc>
                <a:tc>
                  <a:txBody>
                    <a:bodyPr/>
                    <a:lstStyle/>
                    <a:p>
                      <a:pPr lvl="0">
                        <a:buNone/>
                      </a:pPr>
                      <a:r>
                        <a:rPr lang="en-IN" sz="1400" b="0" i="0" u="none" strike="noStrike" noProof="0">
                          <a:solidFill>
                            <a:schemeClr val="bg1"/>
                          </a:solidFill>
                          <a:latin typeface="Arial"/>
                        </a:rPr>
                        <a:t>VGGNET </a:t>
                      </a:r>
                      <a:endParaRPr lang="en-US">
                        <a:solidFill>
                          <a:schemeClr val="bg1"/>
                        </a:solidFill>
                      </a:endParaRPr>
                    </a:p>
                  </a:txBody>
                  <a:tcPr/>
                </a:tc>
                <a:tc>
                  <a:txBody>
                    <a:bodyPr/>
                    <a:lstStyle/>
                    <a:p>
                      <a:r>
                        <a:rPr lang="en-US">
                          <a:solidFill>
                            <a:schemeClr val="bg1"/>
                          </a:solidFill>
                        </a:rPr>
                        <a:t>0.5894</a:t>
                      </a:r>
                    </a:p>
                  </a:txBody>
                  <a:tcPr/>
                </a:tc>
                <a:tc>
                  <a:txBody>
                    <a:bodyPr/>
                    <a:lstStyle/>
                    <a:p>
                      <a:pPr lvl="0">
                        <a:buNone/>
                      </a:pPr>
                      <a:r>
                        <a:rPr lang="en-US">
                          <a:solidFill>
                            <a:schemeClr val="bg1"/>
                          </a:solidFill>
                        </a:rPr>
                        <a:t>0.8482</a:t>
                      </a:r>
                    </a:p>
                  </a:txBody>
                  <a:tcPr/>
                </a:tc>
                <a:tc>
                  <a:txBody>
                    <a:bodyPr/>
                    <a:lstStyle/>
                    <a:p>
                      <a:pPr lvl="0">
                        <a:buNone/>
                      </a:pPr>
                      <a:r>
                        <a:rPr lang="en-US">
                          <a:solidFill>
                            <a:schemeClr val="bg1"/>
                          </a:solidFill>
                        </a:rPr>
                        <a:t>0.5469</a:t>
                      </a:r>
                    </a:p>
                  </a:txBody>
                  <a:tcPr/>
                </a:tc>
                <a:tc>
                  <a:txBody>
                    <a:bodyPr/>
                    <a:lstStyle/>
                    <a:p>
                      <a:pPr lvl="0">
                        <a:buNone/>
                      </a:pPr>
                      <a:r>
                        <a:rPr lang="en-US">
                          <a:solidFill>
                            <a:schemeClr val="bg1"/>
                          </a:solidFill>
                        </a:rPr>
                        <a:t>0.8498</a:t>
                      </a:r>
                    </a:p>
                  </a:txBody>
                  <a:tcPr/>
                </a:tc>
                <a:extLst>
                  <a:ext uri="{0D108BD9-81ED-4DB2-BD59-A6C34878D82A}">
                    <a16:rowId xmlns:a16="http://schemas.microsoft.com/office/drawing/2014/main" val="1086491069"/>
                  </a:ext>
                </a:extLst>
              </a:tr>
              <a:tr h="370840">
                <a:tc>
                  <a:txBody>
                    <a:bodyPr/>
                    <a:lstStyle/>
                    <a:p>
                      <a:r>
                        <a:rPr lang="en-US">
                          <a:solidFill>
                            <a:schemeClr val="bg1"/>
                          </a:solidFill>
                        </a:rPr>
                        <a:t>4</a:t>
                      </a:r>
                    </a:p>
                  </a:txBody>
                  <a:tcPr/>
                </a:tc>
                <a:tc>
                  <a:txBody>
                    <a:bodyPr/>
                    <a:lstStyle/>
                    <a:p>
                      <a:pPr lvl="0">
                        <a:buNone/>
                      </a:pPr>
                      <a:r>
                        <a:rPr lang="en-IN" sz="1400" b="0" i="0" u="none" strike="noStrike" noProof="0">
                          <a:solidFill>
                            <a:schemeClr val="bg1"/>
                          </a:solidFill>
                          <a:latin typeface="Arial"/>
                        </a:rPr>
                        <a:t>Resnet 50</a:t>
                      </a:r>
                      <a:endParaRPr lang="en-US">
                        <a:solidFill>
                          <a:schemeClr val="bg1"/>
                        </a:solidFill>
                      </a:endParaRPr>
                    </a:p>
                  </a:txBody>
                  <a:tcPr/>
                </a:tc>
                <a:tc>
                  <a:txBody>
                    <a:bodyPr/>
                    <a:lstStyle/>
                    <a:p>
                      <a:r>
                        <a:rPr lang="en-US">
                          <a:solidFill>
                            <a:schemeClr val="bg1"/>
                          </a:solidFill>
                        </a:rPr>
                        <a:t>0.0253</a:t>
                      </a:r>
                    </a:p>
                  </a:txBody>
                  <a:tcPr/>
                </a:tc>
                <a:tc>
                  <a:txBody>
                    <a:bodyPr/>
                    <a:lstStyle/>
                    <a:p>
                      <a:pPr lvl="0">
                        <a:buNone/>
                      </a:pPr>
                      <a:r>
                        <a:rPr lang="en-US">
                          <a:solidFill>
                            <a:schemeClr val="bg1"/>
                          </a:solidFill>
                        </a:rPr>
                        <a:t>0.9945</a:t>
                      </a:r>
                    </a:p>
                  </a:txBody>
                  <a:tcPr/>
                </a:tc>
                <a:tc>
                  <a:txBody>
                    <a:bodyPr/>
                    <a:lstStyle/>
                    <a:p>
                      <a:pPr lvl="0">
                        <a:buNone/>
                      </a:pPr>
                      <a:r>
                        <a:rPr lang="en-US">
                          <a:solidFill>
                            <a:schemeClr val="bg1"/>
                          </a:solidFill>
                        </a:rPr>
                        <a:t>0.1344</a:t>
                      </a:r>
                    </a:p>
                  </a:txBody>
                  <a:tcPr/>
                </a:tc>
                <a:tc>
                  <a:txBody>
                    <a:bodyPr/>
                    <a:lstStyle/>
                    <a:p>
                      <a:pPr lvl="0">
                        <a:buNone/>
                      </a:pPr>
                      <a:r>
                        <a:rPr lang="en-US">
                          <a:solidFill>
                            <a:schemeClr val="bg1"/>
                          </a:solidFill>
                        </a:rPr>
                        <a:t>0.9599</a:t>
                      </a:r>
                    </a:p>
                  </a:txBody>
                  <a:tcPr/>
                </a:tc>
                <a:extLst>
                  <a:ext uri="{0D108BD9-81ED-4DB2-BD59-A6C34878D82A}">
                    <a16:rowId xmlns:a16="http://schemas.microsoft.com/office/drawing/2014/main" val="1765346456"/>
                  </a:ext>
                </a:extLst>
              </a:tr>
              <a:tr h="370840">
                <a:tc>
                  <a:txBody>
                    <a:bodyPr/>
                    <a:lstStyle/>
                    <a:p>
                      <a:r>
                        <a:rPr lang="en-US">
                          <a:solidFill>
                            <a:schemeClr val="bg1"/>
                          </a:solidFill>
                        </a:rPr>
                        <a:t>5.</a:t>
                      </a:r>
                    </a:p>
                  </a:txBody>
                  <a:tcPr/>
                </a:tc>
                <a:tc>
                  <a:txBody>
                    <a:bodyPr/>
                    <a:lstStyle/>
                    <a:p>
                      <a:pPr lvl="0">
                        <a:buNone/>
                      </a:pPr>
                      <a:r>
                        <a:rPr lang="en-US">
                          <a:solidFill>
                            <a:schemeClr val="bg1"/>
                          </a:solidFill>
                        </a:rPr>
                        <a:t>Resnet50(transfer Learning)</a:t>
                      </a:r>
                    </a:p>
                  </a:txBody>
                  <a:tcPr/>
                </a:tc>
                <a:tc>
                  <a:txBody>
                    <a:bodyPr/>
                    <a:lstStyle/>
                    <a:p>
                      <a:endParaRPr lang="en-US">
                        <a:solidFill>
                          <a:schemeClr val="bg1"/>
                        </a:solidFill>
                      </a:endParaRPr>
                    </a:p>
                  </a:txBody>
                  <a:tcPr/>
                </a:tc>
                <a:tc>
                  <a:txBody>
                    <a:bodyPr/>
                    <a:lstStyle/>
                    <a:p>
                      <a:pPr lvl="0">
                        <a:buNone/>
                      </a:pPr>
                      <a:endParaRPr lang="en-US">
                        <a:solidFill>
                          <a:schemeClr val="bg1"/>
                        </a:solidFill>
                      </a:endParaRPr>
                    </a:p>
                  </a:txBody>
                  <a:tcPr/>
                </a:tc>
                <a:tc>
                  <a:txBody>
                    <a:bodyPr/>
                    <a:lstStyle/>
                    <a:p>
                      <a:pPr lvl="0">
                        <a:buNone/>
                      </a:pPr>
                      <a:endParaRPr lang="en-US">
                        <a:solidFill>
                          <a:schemeClr val="bg1"/>
                        </a:solidFill>
                      </a:endParaRPr>
                    </a:p>
                  </a:txBody>
                  <a:tcPr/>
                </a:tc>
                <a:tc>
                  <a:txBody>
                    <a:bodyPr/>
                    <a:lstStyle/>
                    <a:p>
                      <a:pPr lvl="0">
                        <a:buNone/>
                      </a:pPr>
                      <a:endParaRPr lang="en-US">
                        <a:solidFill>
                          <a:schemeClr val="bg1"/>
                        </a:solidFill>
                      </a:endParaRPr>
                    </a:p>
                  </a:txBody>
                  <a:tcPr/>
                </a:tc>
                <a:extLst>
                  <a:ext uri="{0D108BD9-81ED-4DB2-BD59-A6C34878D82A}">
                    <a16:rowId xmlns:a16="http://schemas.microsoft.com/office/drawing/2014/main" val="3506851190"/>
                  </a:ext>
                </a:extLst>
              </a:tr>
            </a:tbl>
          </a:graphicData>
        </a:graphic>
      </p:graphicFrame>
    </p:spTree>
    <p:extLst>
      <p:ext uri="{BB962C8B-B14F-4D97-AF65-F5344CB8AC3E}">
        <p14:creationId xmlns:p14="http://schemas.microsoft.com/office/powerpoint/2010/main" val="3299441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AF43-1B8A-FB16-7217-0B2BADADF59F}"/>
              </a:ext>
            </a:extLst>
          </p:cNvPr>
          <p:cNvSpPr>
            <a:spLocks noGrp="1"/>
          </p:cNvSpPr>
          <p:nvPr>
            <p:ph type="title"/>
          </p:nvPr>
        </p:nvSpPr>
        <p:spPr/>
        <p:txBody>
          <a:bodyPr/>
          <a:lstStyle/>
          <a:p>
            <a:r>
              <a:rPr lang="en-IN"/>
              <a:t>App-UI</a:t>
            </a:r>
          </a:p>
        </p:txBody>
      </p:sp>
      <p:pic>
        <p:nvPicPr>
          <p:cNvPr id="5" name="Picture 4">
            <a:extLst>
              <a:ext uri="{FF2B5EF4-FFF2-40B4-BE49-F238E27FC236}">
                <a16:creationId xmlns:a16="http://schemas.microsoft.com/office/drawing/2014/main" id="{A31A8D14-2A34-5E4B-0556-7940968C4DD4}"/>
              </a:ext>
            </a:extLst>
          </p:cNvPr>
          <p:cNvPicPr>
            <a:picLocks noChangeAspect="1"/>
          </p:cNvPicPr>
          <p:nvPr/>
        </p:nvPicPr>
        <p:blipFill>
          <a:blip r:embed="rId2"/>
          <a:stretch>
            <a:fillRect/>
          </a:stretch>
        </p:blipFill>
        <p:spPr>
          <a:xfrm>
            <a:off x="788019" y="1294390"/>
            <a:ext cx="2319454" cy="3617803"/>
          </a:xfrm>
          <a:prstGeom prst="rect">
            <a:avLst/>
          </a:prstGeom>
        </p:spPr>
      </p:pic>
      <p:pic>
        <p:nvPicPr>
          <p:cNvPr id="7" name="Picture 6">
            <a:extLst>
              <a:ext uri="{FF2B5EF4-FFF2-40B4-BE49-F238E27FC236}">
                <a16:creationId xmlns:a16="http://schemas.microsoft.com/office/drawing/2014/main" id="{18A3DA16-7038-8220-C438-77F5930A7714}"/>
              </a:ext>
            </a:extLst>
          </p:cNvPr>
          <p:cNvPicPr>
            <a:picLocks noChangeAspect="1"/>
          </p:cNvPicPr>
          <p:nvPr/>
        </p:nvPicPr>
        <p:blipFill>
          <a:blip r:embed="rId3"/>
          <a:stretch>
            <a:fillRect/>
          </a:stretch>
        </p:blipFill>
        <p:spPr>
          <a:xfrm>
            <a:off x="6497964" y="1382752"/>
            <a:ext cx="2175515" cy="3441080"/>
          </a:xfrm>
          <a:prstGeom prst="rect">
            <a:avLst/>
          </a:prstGeom>
        </p:spPr>
      </p:pic>
      <p:pic>
        <p:nvPicPr>
          <p:cNvPr id="9" name="Picture 8">
            <a:extLst>
              <a:ext uri="{FF2B5EF4-FFF2-40B4-BE49-F238E27FC236}">
                <a16:creationId xmlns:a16="http://schemas.microsoft.com/office/drawing/2014/main" id="{650CE6C4-491D-B2EA-7A22-99A62A921950}"/>
              </a:ext>
            </a:extLst>
          </p:cNvPr>
          <p:cNvPicPr>
            <a:picLocks noChangeAspect="1"/>
          </p:cNvPicPr>
          <p:nvPr/>
        </p:nvPicPr>
        <p:blipFill>
          <a:blip r:embed="rId4"/>
          <a:stretch>
            <a:fillRect/>
          </a:stretch>
        </p:blipFill>
        <p:spPr>
          <a:xfrm>
            <a:off x="3984702" y="1382752"/>
            <a:ext cx="2255561" cy="3461684"/>
          </a:xfrm>
          <a:prstGeom prst="rect">
            <a:avLst/>
          </a:prstGeom>
        </p:spPr>
      </p:pic>
    </p:spTree>
    <p:extLst>
      <p:ext uri="{BB962C8B-B14F-4D97-AF65-F5344CB8AC3E}">
        <p14:creationId xmlns:p14="http://schemas.microsoft.com/office/powerpoint/2010/main" val="2331760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endParaRPr/>
          </a:p>
        </p:txBody>
      </p:sp>
      <p:sp>
        <p:nvSpPr>
          <p:cNvPr id="3660" name="Google Shape;3660;p48"/>
          <p:cNvSpPr/>
          <p:nvPr/>
        </p:nvSpPr>
        <p:spPr>
          <a:xfrm>
            <a:off x="3085171" y="2783075"/>
            <a:ext cx="2735766" cy="743550"/>
          </a:xfrm>
          <a:prstGeom prst="rect">
            <a:avLst/>
          </a:prstGeom>
        </p:spPr>
        <p:txBody>
          <a:bodyPr>
            <a:prstTxWarp prst="textPlain">
              <a:avLst/>
            </a:prstTxWarp>
          </a:bodyPr>
          <a:lstStyle/>
          <a:p>
            <a:pPr lvl="0" algn="ctr"/>
            <a:r>
              <a:rPr lang="en-IN" b="0" i="0">
                <a:ln w="19050" cap="flat" cmpd="sng">
                  <a:solidFill>
                    <a:schemeClr val="lt1"/>
                  </a:solidFill>
                  <a:prstDash val="solid"/>
                  <a:round/>
                  <a:headEnd type="none" w="sm" len="sm"/>
                  <a:tailEnd type="none" w="sm" len="sm"/>
                </a:ln>
                <a:noFill/>
                <a:latin typeface="Encode Sans;900"/>
              </a:rPr>
              <a:t>YOU</a:t>
            </a:r>
            <a:endParaRPr b="0" i="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28176B-2C92-0AE9-B25D-71741E9808B8}"/>
              </a:ext>
            </a:extLst>
          </p:cNvPr>
          <p:cNvSpPr/>
          <p:nvPr/>
        </p:nvSpPr>
        <p:spPr>
          <a:xfrm>
            <a:off x="7037293" y="124110"/>
            <a:ext cx="2027207"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BD230-C93D-5E5F-8DDB-5DFC1D9280B0}"/>
              </a:ext>
            </a:extLst>
          </p:cNvPr>
          <p:cNvSpPr/>
          <p:nvPr/>
        </p:nvSpPr>
        <p:spPr>
          <a:xfrm>
            <a:off x="150328" y="128551"/>
            <a:ext cx="5348376" cy="4841574"/>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85F6DB-6265-8DD0-5C6E-023E1FDA3905}"/>
              </a:ext>
            </a:extLst>
          </p:cNvPr>
          <p:cNvSpPr/>
          <p:nvPr/>
        </p:nvSpPr>
        <p:spPr>
          <a:xfrm>
            <a:off x="6321175" y="3929036"/>
            <a:ext cx="2674188" cy="104595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D722FCF-F49E-CA3A-D097-DCE0C0F9E134}"/>
              </a:ext>
            </a:extLst>
          </p:cNvPr>
          <p:cNvSpPr>
            <a:spLocks noGrp="1"/>
          </p:cNvSpPr>
          <p:nvPr>
            <p:ph type="subTitle" idx="1"/>
          </p:nvPr>
        </p:nvSpPr>
        <p:spPr>
          <a:xfrm>
            <a:off x="23803" y="285052"/>
            <a:ext cx="5349945" cy="4383741"/>
          </a:xfrm>
        </p:spPr>
        <p:txBody>
          <a:bodyPr/>
          <a:lstStyle/>
          <a:p>
            <a:pPr algn="just">
              <a:buFont typeface="Wingdings"/>
              <a:buChar char="Ø"/>
            </a:pPr>
            <a:r>
              <a:rPr lang="en-US" sz="1200"/>
              <a:t>With the aim of enhancing farmers' life in terms of their financial well-being and mental health, we have created a mobile application for ease of farmers.</a:t>
            </a:r>
          </a:p>
          <a:p>
            <a:pPr algn="just">
              <a:buFont typeface="Wingdings"/>
              <a:buChar char="Ø"/>
            </a:pPr>
            <a:endParaRPr lang="en-US" sz="1200"/>
          </a:p>
          <a:p>
            <a:pPr algn="just">
              <a:buFont typeface="Wingdings"/>
              <a:buChar char="Ø"/>
            </a:pPr>
            <a:r>
              <a:rPr lang="en-US" sz="1200" err="1"/>
              <a:t>AgriEasy</a:t>
            </a:r>
            <a:r>
              <a:rPr lang="en-US" sz="1200"/>
              <a:t> is a mobile application that provides farmers with a comprehensive suite of tools to improve their farming operations.</a:t>
            </a:r>
          </a:p>
          <a:p>
            <a:pPr algn="just">
              <a:buFont typeface="Wingdings"/>
              <a:buChar char="Ø"/>
            </a:pPr>
            <a:endParaRPr lang="en-US" sz="1200"/>
          </a:p>
          <a:p>
            <a:pPr algn="just">
              <a:buFont typeface="Wingdings"/>
              <a:buChar char="Ø"/>
            </a:pPr>
            <a:r>
              <a:rPr lang="en-US" sz="1200"/>
              <a:t>It can be quite difficult to manually identify the appropriate characteristics for differentiating between various forms of crop illnesses since there are so many distinct types of plant diseases.</a:t>
            </a:r>
          </a:p>
          <a:p>
            <a:pPr algn="just">
              <a:buFont typeface="Wingdings"/>
              <a:buChar char="Ø"/>
            </a:pPr>
            <a:endParaRPr lang="en-US" sz="1200"/>
          </a:p>
          <a:p>
            <a:pPr algn="just">
              <a:buFont typeface="Wingdings"/>
              <a:buChar char="Ø"/>
            </a:pPr>
            <a:r>
              <a:rPr lang="en-US" sz="1200"/>
              <a:t>A plant disease detection program is one of the major aspects of this application. It utilizes image recognition technologies, Machine Learning classification model, CNN model to identify and analyze common plant diseases, enabling farmers to address to the possible problems immediately.</a:t>
            </a:r>
          </a:p>
          <a:p>
            <a:pPr algn="just">
              <a:buFont typeface="Wingdings"/>
              <a:buChar char="Ø"/>
            </a:pPr>
            <a:endParaRPr lang="en-US" sz="1200"/>
          </a:p>
          <a:p>
            <a:pPr algn="just">
              <a:buFont typeface="Wingdings"/>
              <a:buChar char="Ø"/>
            </a:pPr>
            <a:r>
              <a:rPr lang="en-US" sz="1200"/>
              <a:t>The term "image recognition technology" describes a computer or other machine's capacity to recognize and comprehend the contents of an image or video. This is achieved through the use of machine learning algorithms, which can be trained to recognize patterns and objects within images.</a:t>
            </a:r>
          </a:p>
          <a:p>
            <a:pPr algn="just">
              <a:buFont typeface="Wingdings"/>
              <a:buChar char="Ø"/>
            </a:pPr>
            <a:endParaRPr lang="en-US" sz="1200"/>
          </a:p>
          <a:p>
            <a:pPr algn="just">
              <a:buFont typeface="Wingdings"/>
              <a:buChar char="Ø"/>
            </a:pPr>
            <a:endParaRPr lang="en-US" sz="1200"/>
          </a:p>
          <a:p>
            <a:pPr algn="just">
              <a:buFont typeface="Wingdings"/>
              <a:buChar char="Ø"/>
            </a:pPr>
            <a:endParaRPr lang="en-US"/>
          </a:p>
        </p:txBody>
      </p:sp>
      <p:pic>
        <p:nvPicPr>
          <p:cNvPr id="4" name="Picture 4" descr="A picture containing outdoor, grass, sky, person&#10;&#10;Description automatically generated">
            <a:extLst>
              <a:ext uri="{FF2B5EF4-FFF2-40B4-BE49-F238E27FC236}">
                <a16:creationId xmlns:a16="http://schemas.microsoft.com/office/drawing/2014/main" id="{4CDDFAEF-9209-2BCB-99DE-56AD3773A547}"/>
              </a:ext>
            </a:extLst>
          </p:cNvPr>
          <p:cNvPicPr>
            <a:picLocks noChangeAspect="1"/>
          </p:cNvPicPr>
          <p:nvPr/>
        </p:nvPicPr>
        <p:blipFill>
          <a:blip r:embed="rId2"/>
          <a:stretch>
            <a:fillRect/>
          </a:stretch>
        </p:blipFill>
        <p:spPr>
          <a:xfrm>
            <a:off x="5615795" y="2520563"/>
            <a:ext cx="3303916" cy="2291326"/>
          </a:xfrm>
          <a:prstGeom prst="rect">
            <a:avLst/>
          </a:prstGeom>
        </p:spPr>
      </p:pic>
      <p:pic>
        <p:nvPicPr>
          <p:cNvPr id="8" name="Picture 8">
            <a:extLst>
              <a:ext uri="{FF2B5EF4-FFF2-40B4-BE49-F238E27FC236}">
                <a16:creationId xmlns:a16="http://schemas.microsoft.com/office/drawing/2014/main" id="{775F7485-66D2-F6F7-85B4-E527C5A741CA}"/>
              </a:ext>
            </a:extLst>
          </p:cNvPr>
          <p:cNvPicPr>
            <a:picLocks noChangeAspect="1"/>
          </p:cNvPicPr>
          <p:nvPr/>
        </p:nvPicPr>
        <p:blipFill>
          <a:blip r:embed="rId3"/>
          <a:stretch>
            <a:fillRect/>
          </a:stretch>
        </p:blipFill>
        <p:spPr>
          <a:xfrm>
            <a:off x="6133381" y="348207"/>
            <a:ext cx="2743200" cy="1859161"/>
          </a:xfrm>
          <a:prstGeom prst="rect">
            <a:avLst/>
          </a:prstGeom>
        </p:spPr>
      </p:pic>
    </p:spTree>
    <p:extLst>
      <p:ext uri="{BB962C8B-B14F-4D97-AF65-F5344CB8AC3E}">
        <p14:creationId xmlns:p14="http://schemas.microsoft.com/office/powerpoint/2010/main" val="248650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92A3F3F-7C8D-2258-C5DF-FEF890AF979A}"/>
              </a:ext>
            </a:extLst>
          </p:cNvPr>
          <p:cNvSpPr/>
          <p:nvPr/>
        </p:nvSpPr>
        <p:spPr>
          <a:xfrm>
            <a:off x="5815852" y="4403911"/>
            <a:ext cx="3256471" cy="571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AD96D-CA6D-0B42-3F7F-5C343C049D5C}"/>
              </a:ext>
            </a:extLst>
          </p:cNvPr>
          <p:cNvSpPr/>
          <p:nvPr/>
        </p:nvSpPr>
        <p:spPr>
          <a:xfrm>
            <a:off x="150328" y="128551"/>
            <a:ext cx="5574819" cy="4841574"/>
          </a:xfrm>
          <a:prstGeom prst="rect">
            <a:avLst/>
          </a:prstGeom>
          <a:solidFill>
            <a:srgbClr val="102B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AACBAB5-EF4B-F531-FAEC-747C0CC7C783}"/>
              </a:ext>
            </a:extLst>
          </p:cNvPr>
          <p:cNvSpPr>
            <a:spLocks noGrp="1"/>
          </p:cNvSpPr>
          <p:nvPr>
            <p:ph type="subTitle" idx="1"/>
          </p:nvPr>
        </p:nvSpPr>
        <p:spPr>
          <a:xfrm>
            <a:off x="153199" y="209570"/>
            <a:ext cx="5349945" cy="4480788"/>
          </a:xfrm>
        </p:spPr>
        <p:txBody>
          <a:bodyPr/>
          <a:lstStyle/>
          <a:p>
            <a:pPr marL="171450" indent="-171450" algn="just">
              <a:buFont typeface="Wingdings"/>
              <a:buChar char="Ø"/>
            </a:pPr>
            <a:r>
              <a:rPr lang="en-US" sz="1200"/>
              <a:t>A deep learning model called a CNN (Convolutional Neural Network) image recognition model is ideally suited for picture categorization and object recognition applications. Utilizing a technique known as convolution, CNNs train their models to recognize patterns and features in pictures by examining discrete areas (or "windows") of the image at a time.</a:t>
            </a:r>
            <a:endParaRPr lang="en-US"/>
          </a:p>
          <a:p>
            <a:pPr marL="285750" indent="-285750" algn="just">
              <a:buFont typeface="Wingdings,Sans-Serif"/>
              <a:buChar char="Ø"/>
            </a:pPr>
            <a:endParaRPr lang="en-US" sz="1200"/>
          </a:p>
          <a:p>
            <a:pPr marL="285750" indent="-285750" algn="just">
              <a:buFont typeface="Wingdings,Sans-Serif"/>
              <a:buChar char="Ø"/>
            </a:pPr>
            <a:r>
              <a:rPr lang="en-US" sz="1200"/>
              <a:t>The app also provides access to the most recent news and information on agriculture, including market trends, industry developments, and government policies, helping farmers stay informed and make decisions. These additional features also provide real-time weather monitoring, evaluation of planting and harvesting statistics, and real-time crop management decisions.</a:t>
            </a:r>
          </a:p>
          <a:p>
            <a:pPr marL="285750" indent="-285750" algn="just">
              <a:buFont typeface="Wingdings,Sans-Serif"/>
              <a:buChar char="Ø"/>
            </a:pPr>
            <a:endParaRPr lang="en-US" sz="1200"/>
          </a:p>
          <a:p>
            <a:pPr marL="285750" indent="-285750" algn="just">
              <a:buFont typeface="Wingdings,Sans-Serif"/>
              <a:buChar char="Ø"/>
            </a:pPr>
            <a:r>
              <a:rPr lang="en-US" sz="1200"/>
              <a:t>Overall, </a:t>
            </a:r>
            <a:r>
              <a:rPr lang="en-US" sz="1200" err="1"/>
              <a:t>AgriEasy</a:t>
            </a:r>
            <a:r>
              <a:rPr lang="en-US" sz="1200"/>
              <a:t> is the ideal and most important tool for farmers, providing them the resources they require to improve their yields and agricultural production efficiency.</a:t>
            </a:r>
          </a:p>
          <a:p>
            <a:pPr marL="285750" indent="-285750" algn="just">
              <a:buFont typeface="Wingdings,Sans-Serif"/>
              <a:buChar char="Ø"/>
            </a:pPr>
            <a:endParaRPr lang="en-US" sz="1200"/>
          </a:p>
          <a:p>
            <a:pPr algn="just"/>
            <a:endParaRPr lang="en-US" sz="1200"/>
          </a:p>
        </p:txBody>
      </p:sp>
      <p:pic>
        <p:nvPicPr>
          <p:cNvPr id="8" name="Picture 8" descr="A picture containing grass, outdoor, several&#10;&#10;Description automatically generated">
            <a:extLst>
              <a:ext uri="{FF2B5EF4-FFF2-40B4-BE49-F238E27FC236}">
                <a16:creationId xmlns:a16="http://schemas.microsoft.com/office/drawing/2014/main" id="{E91131FE-770D-3938-C3C2-D733F6958650}"/>
              </a:ext>
            </a:extLst>
          </p:cNvPr>
          <p:cNvPicPr>
            <a:picLocks noChangeAspect="1"/>
          </p:cNvPicPr>
          <p:nvPr/>
        </p:nvPicPr>
        <p:blipFill>
          <a:blip r:embed="rId2"/>
          <a:stretch>
            <a:fillRect/>
          </a:stretch>
        </p:blipFill>
        <p:spPr>
          <a:xfrm>
            <a:off x="5906938" y="2790106"/>
            <a:ext cx="3109822" cy="2075731"/>
          </a:xfrm>
          <a:prstGeom prst="rect">
            <a:avLst/>
          </a:prstGeom>
        </p:spPr>
      </p:pic>
      <p:pic>
        <p:nvPicPr>
          <p:cNvPr id="10" name="Picture 10" descr="Diagram&#10;&#10;Description automatically generated">
            <a:extLst>
              <a:ext uri="{FF2B5EF4-FFF2-40B4-BE49-F238E27FC236}">
                <a16:creationId xmlns:a16="http://schemas.microsoft.com/office/drawing/2014/main" id="{69EA23BD-BD7C-577D-CA3B-BA2DC6012167}"/>
              </a:ext>
            </a:extLst>
          </p:cNvPr>
          <p:cNvPicPr>
            <a:picLocks noChangeAspect="1"/>
          </p:cNvPicPr>
          <p:nvPr/>
        </p:nvPicPr>
        <p:blipFill>
          <a:blip r:embed="rId3"/>
          <a:stretch>
            <a:fillRect/>
          </a:stretch>
        </p:blipFill>
        <p:spPr>
          <a:xfrm>
            <a:off x="6273560" y="612290"/>
            <a:ext cx="2743200" cy="1999543"/>
          </a:xfrm>
          <a:prstGeom prst="rect">
            <a:avLst/>
          </a:prstGeom>
        </p:spPr>
      </p:pic>
    </p:spTree>
    <p:extLst>
      <p:ext uri="{BB962C8B-B14F-4D97-AF65-F5344CB8AC3E}">
        <p14:creationId xmlns:p14="http://schemas.microsoft.com/office/powerpoint/2010/main" val="22192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9" name="Google Shape;3649;p47"/>
          <p:cNvSpPr txBox="1">
            <a:spLocks noGrp="1"/>
          </p:cNvSpPr>
          <p:nvPr>
            <p:ph type="subTitle" idx="1"/>
          </p:nvPr>
        </p:nvSpPr>
        <p:spPr>
          <a:xfrm>
            <a:off x="80143" y="1122850"/>
            <a:ext cx="5905666" cy="2725868"/>
          </a:xfrm>
          <a:prstGeom prst="rect">
            <a:avLst/>
          </a:prstGeom>
        </p:spPr>
        <p:txBody>
          <a:bodyPr spcFirstLastPara="1" wrap="square" lIns="91425" tIns="91425" rIns="91425" bIns="91425" anchor="ctr" anchorCtr="0">
            <a:noAutofit/>
          </a:bodyPr>
          <a:lstStyle/>
          <a:p>
            <a:pPr marL="0" indent="0" algn="just"/>
            <a:endParaRPr lang="en-US"/>
          </a:p>
          <a:p>
            <a:pPr marL="0" indent="0" algn="just"/>
            <a:endParaRPr lang="en-US"/>
          </a:p>
          <a:p>
            <a:pPr marL="0" indent="0" algn="just"/>
            <a:r>
              <a:rPr lang="en-US"/>
              <a:t>A recent report estimates that invasive pests cost countries at least $70 billion annually and that as much as 40% of the world's agricultural crops are lost to pests each year. </a:t>
            </a:r>
          </a:p>
          <a:p>
            <a:pPr marL="0" indent="0" algn="just"/>
            <a:r>
              <a:rPr lang="en-US"/>
              <a:t>Improved monitoring and surveillance systems as well as more eco-friendly and comprehensive pest management techniques are necessary. </a:t>
            </a:r>
          </a:p>
          <a:p>
            <a:pPr marL="0" indent="0" algn="just"/>
            <a:endParaRPr lang="en-US"/>
          </a:p>
          <a:p>
            <a:pPr marL="0" indent="0" algn="just"/>
            <a:r>
              <a:rPr lang="en-US" b="1"/>
              <a:t>Objective :</a:t>
            </a:r>
            <a:r>
              <a:rPr lang="en-US"/>
              <a:t> Develop a mobile application that offers real-time weather monitoring and other information to help farmers make informed decisions on crop management and irrigation to mitigate the impact of pests on agricultural crops, its control and detection.</a:t>
            </a:r>
          </a:p>
          <a:p>
            <a:pPr marL="0" indent="0" algn="just"/>
            <a:endParaRPr lang="en-US"/>
          </a:p>
          <a:p>
            <a:pPr marL="0" indent="0" algn="just"/>
            <a:r>
              <a:rPr lang="en-US"/>
              <a:t>Input : Image input to detect the disease on crops, various API calls to train the datasets.</a:t>
            </a:r>
          </a:p>
          <a:p>
            <a:pPr marL="0" indent="0" algn="just"/>
            <a:endParaRPr lang="en-US"/>
          </a:p>
          <a:p>
            <a:pPr marL="0" indent="0" algn="just"/>
            <a:r>
              <a:rPr lang="en-US"/>
              <a:t>Output: Detection of plant disease and pest control mechanism /suggestion, Weather forecasting and farming approach</a:t>
            </a:r>
          </a:p>
        </p:txBody>
      </p:sp>
      <p:sp>
        <p:nvSpPr>
          <p:cNvPr id="3651" name="Google Shape;3651;p47"/>
          <p:cNvSpPr/>
          <p:nvPr/>
        </p:nvSpPr>
        <p:spPr>
          <a:xfrm>
            <a:off x="81776" y="133551"/>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543381" y="135957"/>
            <a:ext cx="50904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pic>
        <p:nvPicPr>
          <p:cNvPr id="3" name="Picture 2">
            <a:extLst>
              <a:ext uri="{FF2B5EF4-FFF2-40B4-BE49-F238E27FC236}">
                <a16:creationId xmlns:a16="http://schemas.microsoft.com/office/drawing/2014/main" id="{76065886-D6FB-C263-A8CA-5DE913276F1B}"/>
              </a:ext>
            </a:extLst>
          </p:cNvPr>
          <p:cNvPicPr>
            <a:picLocks noChangeAspect="1"/>
          </p:cNvPicPr>
          <p:nvPr/>
        </p:nvPicPr>
        <p:blipFill>
          <a:blip r:embed="rId3"/>
          <a:stretch>
            <a:fillRect/>
          </a:stretch>
        </p:blipFill>
        <p:spPr>
          <a:xfrm>
            <a:off x="6039363" y="810019"/>
            <a:ext cx="2876627" cy="797138"/>
          </a:xfrm>
          <a:prstGeom prst="rect">
            <a:avLst/>
          </a:prstGeom>
        </p:spPr>
      </p:pic>
      <p:pic>
        <p:nvPicPr>
          <p:cNvPr id="2" name="Picture 3" descr="Graphical user interface, text, application&#10;&#10;Description automatically generated">
            <a:extLst>
              <a:ext uri="{FF2B5EF4-FFF2-40B4-BE49-F238E27FC236}">
                <a16:creationId xmlns:a16="http://schemas.microsoft.com/office/drawing/2014/main" id="{933E4638-8F40-85B2-9507-8ED35D589053}"/>
              </a:ext>
            </a:extLst>
          </p:cNvPr>
          <p:cNvPicPr>
            <a:picLocks noChangeAspect="1"/>
          </p:cNvPicPr>
          <p:nvPr/>
        </p:nvPicPr>
        <p:blipFill>
          <a:blip r:embed="rId4"/>
          <a:stretch>
            <a:fillRect/>
          </a:stretch>
        </p:blipFill>
        <p:spPr>
          <a:xfrm>
            <a:off x="6037964" y="1854341"/>
            <a:ext cx="2882752" cy="756992"/>
          </a:xfrm>
          <a:prstGeom prst="rect">
            <a:avLst/>
          </a:prstGeom>
        </p:spPr>
      </p:pic>
      <p:pic>
        <p:nvPicPr>
          <p:cNvPr id="4" name="Picture 4" descr="Logo, company name&#10;&#10;Description automatically generated">
            <a:extLst>
              <a:ext uri="{FF2B5EF4-FFF2-40B4-BE49-F238E27FC236}">
                <a16:creationId xmlns:a16="http://schemas.microsoft.com/office/drawing/2014/main" id="{CEE9A0E7-3197-D75D-368B-5C18E6F62465}"/>
              </a:ext>
            </a:extLst>
          </p:cNvPr>
          <p:cNvPicPr>
            <a:picLocks noChangeAspect="1"/>
          </p:cNvPicPr>
          <p:nvPr/>
        </p:nvPicPr>
        <p:blipFill>
          <a:blip r:embed="rId5"/>
          <a:stretch>
            <a:fillRect/>
          </a:stretch>
        </p:blipFill>
        <p:spPr>
          <a:xfrm>
            <a:off x="6064545" y="2967509"/>
            <a:ext cx="2882752" cy="1840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sp>
        <p:nvSpPr>
          <p:cNvPr id="4392" name="Google Shape;4392;p61"/>
          <p:cNvSpPr txBox="1">
            <a:spLocks noGrp="1"/>
          </p:cNvSpPr>
          <p:nvPr>
            <p:ph type="title"/>
          </p:nvPr>
        </p:nvSpPr>
        <p:spPr>
          <a:xfrm>
            <a:off x="713250" y="45943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grpSp>
        <p:nvGrpSpPr>
          <p:cNvPr id="4395" name="Google Shape;4395;p61"/>
          <p:cNvGrpSpPr/>
          <p:nvPr/>
        </p:nvGrpSpPr>
        <p:grpSpPr>
          <a:xfrm>
            <a:off x="147456" y="1157066"/>
            <a:ext cx="565794" cy="793654"/>
            <a:chOff x="-888050" y="1113863"/>
            <a:chExt cx="1108500" cy="1718500"/>
          </a:xfrm>
        </p:grpSpPr>
        <p:sp>
          <p:nvSpPr>
            <p:cNvPr id="4396" name="Google Shape;4396;p61"/>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1"/>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1"/>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1"/>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1"/>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1"/>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1"/>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1"/>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1"/>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1"/>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1"/>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1"/>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1"/>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1"/>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1"/>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1"/>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1"/>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1"/>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1"/>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1"/>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1"/>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1"/>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1"/>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1"/>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1"/>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1"/>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1"/>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1"/>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1"/>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1"/>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1"/>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1"/>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1"/>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1"/>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1"/>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1"/>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1"/>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1"/>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1"/>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1"/>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1"/>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1"/>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1"/>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1"/>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1"/>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1"/>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1"/>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1"/>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1"/>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1"/>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1"/>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1"/>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1"/>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1"/>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1"/>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1"/>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1"/>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1"/>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1"/>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1"/>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1"/>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1"/>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1"/>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1"/>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1"/>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1"/>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1"/>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1"/>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1"/>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3E7AD3DE-F4A9-59BA-0B2C-C35D450D9508}"/>
              </a:ext>
            </a:extLst>
          </p:cNvPr>
          <p:cNvGraphicFramePr>
            <a:graphicFrameLocks noGrp="1"/>
          </p:cNvGraphicFramePr>
          <p:nvPr>
            <p:extLst>
              <p:ext uri="{D42A27DB-BD31-4B8C-83A1-F6EECF244321}">
                <p14:modId xmlns:p14="http://schemas.microsoft.com/office/powerpoint/2010/main" val="3676693772"/>
              </p:ext>
            </p:extLst>
          </p:nvPr>
        </p:nvGraphicFramePr>
        <p:xfrm>
          <a:off x="297180" y="4953000"/>
          <a:ext cx="8717280" cy="304800"/>
        </p:xfrm>
        <a:graphic>
          <a:graphicData uri="http://schemas.openxmlformats.org/drawingml/2006/table">
            <a:tbl>
              <a:tblPr/>
              <a:tblGrid>
                <a:gridCol w="8717280">
                  <a:extLst>
                    <a:ext uri="{9D8B030D-6E8A-4147-A177-3AD203B41FA5}">
                      <a16:colId xmlns:a16="http://schemas.microsoft.com/office/drawing/2014/main" val="4209679204"/>
                    </a:ext>
                  </a:extLst>
                </a:gridCol>
              </a:tblGrid>
              <a:tr h="0">
                <a:tc>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solidFill>
                        <a:schemeClr val="bg1"/>
                      </a:solidFill>
                      <a:prstDash val="solid"/>
                    </a:lnT>
                    <a:lnB w="12700" cap="flat" cmpd="sng" algn="ctr">
                      <a:noFill/>
                      <a:prstDash val="solid"/>
                      <a:round/>
                      <a:headEnd type="none" w="med" len="med"/>
                      <a:tailEnd type="none" w="med" len="med"/>
                    </a:lnB>
                  </a:tcPr>
                </a:tc>
                <a:extLst>
                  <a:ext uri="{0D108BD9-81ED-4DB2-BD59-A6C34878D82A}">
                    <a16:rowId xmlns:a16="http://schemas.microsoft.com/office/drawing/2014/main" val="2497549095"/>
                  </a:ext>
                </a:extLst>
              </a:tr>
            </a:tbl>
          </a:graphicData>
        </a:graphic>
      </p:graphicFrame>
      <p:graphicFrame>
        <p:nvGraphicFramePr>
          <p:cNvPr id="5" name="Table 4">
            <a:extLst>
              <a:ext uri="{FF2B5EF4-FFF2-40B4-BE49-F238E27FC236}">
                <a16:creationId xmlns:a16="http://schemas.microsoft.com/office/drawing/2014/main" id="{7B0B2572-CCDF-1912-6681-D9507BFB23EB}"/>
              </a:ext>
            </a:extLst>
          </p:cNvPr>
          <p:cNvGraphicFramePr>
            <a:graphicFrameLocks noGrp="1"/>
          </p:cNvGraphicFramePr>
          <p:nvPr>
            <p:extLst>
              <p:ext uri="{D42A27DB-BD31-4B8C-83A1-F6EECF244321}">
                <p14:modId xmlns:p14="http://schemas.microsoft.com/office/powerpoint/2010/main" val="2786535312"/>
              </p:ext>
            </p:extLst>
          </p:nvPr>
        </p:nvGraphicFramePr>
        <p:xfrm>
          <a:off x="914173" y="1137693"/>
          <a:ext cx="7464686" cy="417631"/>
        </p:xfrm>
        <a:graphic>
          <a:graphicData uri="http://schemas.openxmlformats.org/drawingml/2006/table">
            <a:tbl>
              <a:tblPr firstRow="1" firstCol="1" bandRow="1">
                <a:tableStyleId>{4BC507AD-AE87-4794-AD72-272B8B50E6E5}</a:tableStyleId>
              </a:tblPr>
              <a:tblGrid>
                <a:gridCol w="456491">
                  <a:extLst>
                    <a:ext uri="{9D8B030D-6E8A-4147-A177-3AD203B41FA5}">
                      <a16:colId xmlns:a16="http://schemas.microsoft.com/office/drawing/2014/main" val="2792328887"/>
                    </a:ext>
                  </a:extLst>
                </a:gridCol>
                <a:gridCol w="1115423">
                  <a:extLst>
                    <a:ext uri="{9D8B030D-6E8A-4147-A177-3AD203B41FA5}">
                      <a16:colId xmlns:a16="http://schemas.microsoft.com/office/drawing/2014/main" val="2337973402"/>
                    </a:ext>
                  </a:extLst>
                </a:gridCol>
                <a:gridCol w="1323206">
                  <a:extLst>
                    <a:ext uri="{9D8B030D-6E8A-4147-A177-3AD203B41FA5}">
                      <a16:colId xmlns:a16="http://schemas.microsoft.com/office/drawing/2014/main" val="3045546012"/>
                    </a:ext>
                  </a:extLst>
                </a:gridCol>
                <a:gridCol w="1332213">
                  <a:extLst>
                    <a:ext uri="{9D8B030D-6E8A-4147-A177-3AD203B41FA5}">
                      <a16:colId xmlns:a16="http://schemas.microsoft.com/office/drawing/2014/main" val="120757403"/>
                    </a:ext>
                  </a:extLst>
                </a:gridCol>
                <a:gridCol w="1132794">
                  <a:extLst>
                    <a:ext uri="{9D8B030D-6E8A-4147-A177-3AD203B41FA5}">
                      <a16:colId xmlns:a16="http://schemas.microsoft.com/office/drawing/2014/main" val="3669557686"/>
                    </a:ext>
                  </a:extLst>
                </a:gridCol>
                <a:gridCol w="802135">
                  <a:extLst>
                    <a:ext uri="{9D8B030D-6E8A-4147-A177-3AD203B41FA5}">
                      <a16:colId xmlns:a16="http://schemas.microsoft.com/office/drawing/2014/main" val="3489237285"/>
                    </a:ext>
                  </a:extLst>
                </a:gridCol>
                <a:gridCol w="1302424">
                  <a:extLst>
                    <a:ext uri="{9D8B030D-6E8A-4147-A177-3AD203B41FA5}">
                      <a16:colId xmlns:a16="http://schemas.microsoft.com/office/drawing/2014/main" val="1445102229"/>
                    </a:ext>
                  </a:extLst>
                </a:gridCol>
              </a:tblGrid>
              <a:tr h="417631">
                <a:tc>
                  <a:txBody>
                    <a:bodyPr/>
                    <a:lstStyle/>
                    <a:p>
                      <a:pPr algn="l">
                        <a:spcAft>
                          <a:spcPts val="0"/>
                        </a:spcAft>
                      </a:pPr>
                      <a:r>
                        <a:rPr lang="en-US" sz="1000" b="1">
                          <a:solidFill>
                            <a:schemeClr val="bg1"/>
                          </a:solidFill>
                          <a:effectLst/>
                          <a:latin typeface="Times New Roman"/>
                        </a:rPr>
                        <a:t>S.N.</a:t>
                      </a:r>
                    </a:p>
                  </a:txBody>
                  <a:tcPr marL="68580" marR="68580" marT="0" marB="0"/>
                </a:tc>
                <a:tc>
                  <a:txBody>
                    <a:bodyPr/>
                    <a:lstStyle/>
                    <a:p>
                      <a:pPr algn="l">
                        <a:spcAft>
                          <a:spcPts val="0"/>
                        </a:spcAft>
                      </a:pPr>
                      <a:r>
                        <a:rPr lang="en-US" sz="1000" b="1">
                          <a:solidFill>
                            <a:schemeClr val="bg1"/>
                          </a:solidFill>
                          <a:effectLst/>
                          <a:latin typeface="Times New Roman"/>
                        </a:rPr>
                        <a:t>Paper Name</a:t>
                      </a:r>
                    </a:p>
                  </a:txBody>
                  <a:tcPr marL="68580" marR="68580" marT="0" marB="0"/>
                </a:tc>
                <a:tc>
                  <a:txBody>
                    <a:bodyPr/>
                    <a:lstStyle/>
                    <a:p>
                      <a:pPr algn="l">
                        <a:spcAft>
                          <a:spcPts val="0"/>
                        </a:spcAft>
                      </a:pPr>
                      <a:r>
                        <a:rPr lang="en-US" sz="1000" b="1">
                          <a:solidFill>
                            <a:schemeClr val="bg1"/>
                          </a:solidFill>
                          <a:effectLst/>
                          <a:latin typeface="Times New Roman"/>
                        </a:rPr>
                        <a:t>Author and Published Date</a:t>
                      </a:r>
                    </a:p>
                  </a:txBody>
                  <a:tcPr marL="68580" marR="68580" marT="0" marB="0"/>
                </a:tc>
                <a:tc>
                  <a:txBody>
                    <a:bodyPr/>
                    <a:lstStyle/>
                    <a:p>
                      <a:pPr algn="l">
                        <a:spcAft>
                          <a:spcPts val="0"/>
                        </a:spcAft>
                      </a:pPr>
                      <a:r>
                        <a:rPr lang="en-US" sz="1000" b="1">
                          <a:solidFill>
                            <a:schemeClr val="bg1"/>
                          </a:solidFill>
                          <a:effectLst/>
                          <a:latin typeface="Times New Roman"/>
                        </a:rPr>
                        <a:t>Methodology</a:t>
                      </a:r>
                    </a:p>
                  </a:txBody>
                  <a:tcPr marL="68580" marR="68580" marT="0" marB="0"/>
                </a:tc>
                <a:tc>
                  <a:txBody>
                    <a:bodyPr/>
                    <a:lstStyle/>
                    <a:p>
                      <a:pPr algn="l">
                        <a:spcAft>
                          <a:spcPts val="0"/>
                        </a:spcAft>
                      </a:pPr>
                      <a:r>
                        <a:rPr lang="en-US" sz="1000" b="1">
                          <a:solidFill>
                            <a:schemeClr val="bg1"/>
                          </a:solidFill>
                          <a:effectLst/>
                          <a:latin typeface="Times New Roman"/>
                        </a:rPr>
                        <a:t>Dataset</a:t>
                      </a:r>
                    </a:p>
                  </a:txBody>
                  <a:tcPr marL="68580" marR="68580" marT="0" marB="0"/>
                </a:tc>
                <a:tc>
                  <a:txBody>
                    <a:bodyPr/>
                    <a:lstStyle/>
                    <a:p>
                      <a:pPr algn="l">
                        <a:spcAft>
                          <a:spcPts val="0"/>
                        </a:spcAft>
                      </a:pPr>
                      <a:r>
                        <a:rPr lang="en-US" sz="1000" b="1">
                          <a:solidFill>
                            <a:schemeClr val="bg1"/>
                          </a:solidFill>
                          <a:effectLst/>
                          <a:latin typeface="Times New Roman"/>
                        </a:rPr>
                        <a:t>Evaluation Metrics</a:t>
                      </a:r>
                    </a:p>
                  </a:txBody>
                  <a:tcPr marL="68580" marR="68580" marT="0" marB="0"/>
                </a:tc>
                <a:tc>
                  <a:txBody>
                    <a:bodyPr/>
                    <a:lstStyle/>
                    <a:p>
                      <a:pPr algn="l">
                        <a:spcAft>
                          <a:spcPts val="0"/>
                        </a:spcAft>
                      </a:pPr>
                      <a:r>
                        <a:rPr lang="en-US" sz="1000" b="1">
                          <a:solidFill>
                            <a:schemeClr val="bg1"/>
                          </a:solidFill>
                          <a:effectLst/>
                          <a:latin typeface="Times New Roman"/>
                        </a:rPr>
                        <a:t>Objectives and Limitation</a:t>
                      </a:r>
                    </a:p>
                  </a:txBody>
                  <a:tcPr marL="68580" marR="68580" marT="0" marB="0"/>
                </a:tc>
                <a:extLst>
                  <a:ext uri="{0D108BD9-81ED-4DB2-BD59-A6C34878D82A}">
                    <a16:rowId xmlns:a16="http://schemas.microsoft.com/office/drawing/2014/main" val="1456583482"/>
                  </a:ext>
                </a:extLst>
              </a:tr>
            </a:tbl>
          </a:graphicData>
        </a:graphic>
      </p:graphicFrame>
      <p:sp>
        <p:nvSpPr>
          <p:cNvPr id="6" name="TextBox 5">
            <a:extLst>
              <a:ext uri="{FF2B5EF4-FFF2-40B4-BE49-F238E27FC236}">
                <a16:creationId xmlns:a16="http://schemas.microsoft.com/office/drawing/2014/main" id="{5D94C3E4-2C73-7909-13CA-4A0F8554E29B}"/>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8" name="Table 7">
            <a:extLst>
              <a:ext uri="{FF2B5EF4-FFF2-40B4-BE49-F238E27FC236}">
                <a16:creationId xmlns:a16="http://schemas.microsoft.com/office/drawing/2014/main" id="{F97E388F-B399-D88F-96E1-B3D4B1EDC3C3}"/>
              </a:ext>
            </a:extLst>
          </p:cNvPr>
          <p:cNvGraphicFramePr>
            <a:graphicFrameLocks noGrp="1"/>
          </p:cNvGraphicFramePr>
          <p:nvPr>
            <p:extLst>
              <p:ext uri="{D42A27DB-BD31-4B8C-83A1-F6EECF244321}">
                <p14:modId xmlns:p14="http://schemas.microsoft.com/office/powerpoint/2010/main" val="2978656377"/>
              </p:ext>
            </p:extLst>
          </p:nvPr>
        </p:nvGraphicFramePr>
        <p:xfrm>
          <a:off x="922563" y="1575707"/>
          <a:ext cx="7423850" cy="2183946"/>
        </p:xfrm>
        <a:graphic>
          <a:graphicData uri="http://schemas.openxmlformats.org/drawingml/2006/table">
            <a:tbl>
              <a:tblPr firstRow="1" firstCol="1" bandRow="1">
                <a:tableStyleId>{4BC507AD-AE87-4794-AD72-272B8B50E6E5}</a:tableStyleId>
              </a:tblPr>
              <a:tblGrid>
                <a:gridCol w="469446">
                  <a:extLst>
                    <a:ext uri="{9D8B030D-6E8A-4147-A177-3AD203B41FA5}">
                      <a16:colId xmlns:a16="http://schemas.microsoft.com/office/drawing/2014/main" val="2018141757"/>
                    </a:ext>
                  </a:extLst>
                </a:gridCol>
                <a:gridCol w="1093866">
                  <a:extLst>
                    <a:ext uri="{9D8B030D-6E8A-4147-A177-3AD203B41FA5}">
                      <a16:colId xmlns:a16="http://schemas.microsoft.com/office/drawing/2014/main" val="2917363023"/>
                    </a:ext>
                  </a:extLst>
                </a:gridCol>
                <a:gridCol w="1315968">
                  <a:extLst>
                    <a:ext uri="{9D8B030D-6E8A-4147-A177-3AD203B41FA5}">
                      <a16:colId xmlns:a16="http://schemas.microsoft.com/office/drawing/2014/main" val="2915082153"/>
                    </a:ext>
                  </a:extLst>
                </a:gridCol>
                <a:gridCol w="1324927">
                  <a:extLst>
                    <a:ext uri="{9D8B030D-6E8A-4147-A177-3AD203B41FA5}">
                      <a16:colId xmlns:a16="http://schemas.microsoft.com/office/drawing/2014/main" val="1059711502"/>
                    </a:ext>
                  </a:extLst>
                </a:gridCol>
                <a:gridCol w="1194026">
                  <a:extLst>
                    <a:ext uri="{9D8B030D-6E8A-4147-A177-3AD203B41FA5}">
                      <a16:colId xmlns:a16="http://schemas.microsoft.com/office/drawing/2014/main" val="638035796"/>
                    </a:ext>
                  </a:extLst>
                </a:gridCol>
                <a:gridCol w="730317">
                  <a:extLst>
                    <a:ext uri="{9D8B030D-6E8A-4147-A177-3AD203B41FA5}">
                      <a16:colId xmlns:a16="http://schemas.microsoft.com/office/drawing/2014/main" val="1072508765"/>
                    </a:ext>
                  </a:extLst>
                </a:gridCol>
                <a:gridCol w="1295300">
                  <a:extLst>
                    <a:ext uri="{9D8B030D-6E8A-4147-A177-3AD203B41FA5}">
                      <a16:colId xmlns:a16="http://schemas.microsoft.com/office/drawing/2014/main" val="1904536989"/>
                    </a:ext>
                  </a:extLst>
                </a:gridCol>
              </a:tblGrid>
              <a:tr h="2183946">
                <a:tc>
                  <a:txBody>
                    <a:bodyPr/>
                    <a:lstStyle/>
                    <a:p>
                      <a:pPr algn="l">
                        <a:spcAft>
                          <a:spcPts val="0"/>
                        </a:spcAft>
                      </a:pPr>
                      <a:r>
                        <a:rPr lang="en-US" sz="1050">
                          <a:solidFill>
                            <a:schemeClr val="bg1"/>
                          </a:solidFill>
                          <a:effectLst/>
                          <a:latin typeface="Times New Roman"/>
                        </a:rPr>
                        <a:t>1.</a:t>
                      </a:r>
                    </a:p>
                  </a:txBody>
                  <a:tcPr marL="68580" marR="68580" marT="0" marB="0"/>
                </a:tc>
                <a:tc>
                  <a:txBody>
                    <a:bodyPr/>
                    <a:lstStyle/>
                    <a:p>
                      <a:pPr algn="l">
                        <a:spcAft>
                          <a:spcPts val="0"/>
                        </a:spcAft>
                      </a:pPr>
                      <a:r>
                        <a:rPr lang="en-US" sz="1050">
                          <a:solidFill>
                            <a:schemeClr val="bg1"/>
                          </a:solidFill>
                          <a:effectLst/>
                          <a:latin typeface="Times New Roman"/>
                        </a:rPr>
                        <a:t>An app to assist farmers in the identification of</a:t>
                      </a:r>
                    </a:p>
                    <a:p>
                      <a:pPr algn="l">
                        <a:spcAft>
                          <a:spcPts val="0"/>
                        </a:spcAft>
                      </a:pPr>
                      <a:r>
                        <a:rPr lang="en-US" sz="1050">
                          <a:solidFill>
                            <a:schemeClr val="bg1"/>
                          </a:solidFill>
                          <a:effectLst/>
                          <a:latin typeface="Times New Roman"/>
                        </a:rPr>
                        <a:t>diseases and pests of coffee leaves using deep</a:t>
                      </a:r>
                    </a:p>
                    <a:p>
                      <a:pPr algn="l">
                        <a:spcAft>
                          <a:spcPts val="0"/>
                        </a:spcAft>
                      </a:pPr>
                      <a:r>
                        <a:rPr lang="en-US" sz="1050">
                          <a:solidFill>
                            <a:schemeClr val="bg1"/>
                          </a:solidFill>
                          <a:effectLst/>
                          <a:latin typeface="Times New Roman"/>
                        </a:rPr>
                        <a:t>learning</a:t>
                      </a:r>
                    </a:p>
                  </a:txBody>
                  <a:tcPr marL="68580" marR="68580" marT="0" marB="0"/>
                </a:tc>
                <a:tc>
                  <a:txBody>
                    <a:bodyPr/>
                    <a:lstStyle/>
                    <a:p>
                      <a:pPr algn="l">
                        <a:spcAft>
                          <a:spcPts val="0"/>
                        </a:spcAft>
                      </a:pPr>
                      <a:r>
                        <a:rPr lang="en-US" sz="1050">
                          <a:solidFill>
                            <a:schemeClr val="bg1"/>
                          </a:solidFill>
                          <a:effectLst/>
                          <a:latin typeface="Times New Roman"/>
                        </a:rPr>
                        <a:t>Jose´ G.M. </a:t>
                      </a:r>
                      <a:r>
                        <a:rPr lang="en-US" sz="1050" err="1">
                          <a:solidFill>
                            <a:schemeClr val="bg1"/>
                          </a:solidFill>
                          <a:effectLst/>
                          <a:latin typeface="Times New Roman"/>
                        </a:rPr>
                        <a:t>Esgario</a:t>
                      </a:r>
                      <a:r>
                        <a:rPr lang="en-US" sz="1050">
                          <a:solidFill>
                            <a:schemeClr val="bg1"/>
                          </a:solidFill>
                          <a:effectLst/>
                          <a:latin typeface="Times New Roman"/>
                        </a:rPr>
                        <a:t> , Pedro B.C. de Castro , Lucas M. Tassis , Renato A. </a:t>
                      </a:r>
                      <a:r>
                        <a:rPr lang="en-US" sz="1050" err="1">
                          <a:solidFill>
                            <a:schemeClr val="bg1"/>
                          </a:solidFill>
                          <a:effectLst/>
                          <a:latin typeface="Times New Roman"/>
                        </a:rPr>
                        <a:t>Krohling</a:t>
                      </a:r>
                      <a:endParaRPr lang="en-US" sz="1050">
                        <a:solidFill>
                          <a:schemeClr val="bg1"/>
                        </a:solidFill>
                        <a:effectLst/>
                        <a:latin typeface="Times New Roman"/>
                      </a:endParaRP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18 </a:t>
                      </a:r>
                      <a:r>
                        <a:rPr lang="en-US" sz="1050" err="1">
                          <a:solidFill>
                            <a:schemeClr val="bg1"/>
                          </a:solidFill>
                          <a:effectLst/>
                          <a:latin typeface="Times New Roman"/>
                        </a:rPr>
                        <a:t>jan</a:t>
                      </a:r>
                      <a:r>
                        <a:rPr lang="en-US" sz="1050">
                          <a:solidFill>
                            <a:schemeClr val="bg1"/>
                          </a:solidFill>
                          <a:effectLst/>
                          <a:latin typeface="Times New Roman"/>
                        </a:rPr>
                        <a:t> 2021</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hlinkClick r:id="rId3">
                            <a:extLst>
                              <a:ext uri="{A12FA001-AC4F-418D-AE19-62706E023703}">
                                <ahyp:hlinkClr xmlns:ahyp="http://schemas.microsoft.com/office/drawing/2018/hyperlinkcolor" val="tx"/>
                              </a:ext>
                            </a:extLst>
                          </a:hlinkClick>
                        </a:rPr>
                        <a:t>https://doi.org/10.1016/j.inpa.2021.01.004</a:t>
                      </a:r>
                      <a:endParaRPr lang="en-US" sz="1050">
                        <a:solidFill>
                          <a:schemeClr val="bg1"/>
                        </a:solidFill>
                        <a:effectLst/>
                        <a:latin typeface="Times New Roman"/>
                        <a:hlinkClick r:id="" action="ppaction://noaction">
                          <a:extLst>
                            <a:ext uri="{A12FA001-AC4F-418D-AE19-62706E023703}">
                              <ahyp:hlinkClr xmlns:ahyp="http://schemas.microsoft.com/office/drawing/2018/hyperlinkcolor" val="tx"/>
                            </a:ext>
                          </a:extLst>
                        </a:hlinkClick>
                      </a:endParaRPr>
                    </a:p>
                  </a:txBody>
                  <a:tcPr marL="68580" marR="68580" marT="0" marB="0"/>
                </a:tc>
                <a:tc>
                  <a:txBody>
                    <a:bodyPr/>
                    <a:lstStyle/>
                    <a:p>
                      <a:pPr algn="l">
                        <a:spcAft>
                          <a:spcPts val="0"/>
                        </a:spcAft>
                      </a:pPr>
                      <a:r>
                        <a:rPr lang="en-US" sz="1050">
                          <a:solidFill>
                            <a:schemeClr val="bg1"/>
                          </a:solidFill>
                          <a:effectLst/>
                          <a:latin typeface="Times New Roman"/>
                        </a:rPr>
                        <a:t>semantic segmentation</a:t>
                      </a:r>
                    </a:p>
                    <a:p>
                      <a:pPr algn="l">
                        <a:spcAft>
                          <a:spcPts val="0"/>
                        </a:spcAft>
                      </a:pPr>
                      <a:r>
                        <a:rPr lang="en-US" sz="1050">
                          <a:solidFill>
                            <a:schemeClr val="bg1"/>
                          </a:solidFill>
                          <a:effectLst/>
                          <a:latin typeface="Times New Roman"/>
                        </a:rPr>
                        <a:t>architectures, </a:t>
                      </a:r>
                      <a:r>
                        <a:rPr lang="en-US" sz="1050" err="1">
                          <a:solidFill>
                            <a:schemeClr val="bg1"/>
                          </a:solidFill>
                          <a:effectLst/>
                          <a:latin typeface="Times New Roman"/>
                        </a:rPr>
                        <a:t>UNet</a:t>
                      </a:r>
                      <a:r>
                        <a:rPr lang="en-US" sz="1050">
                          <a:solidFill>
                            <a:schemeClr val="bg1"/>
                          </a:solidFill>
                          <a:effectLst/>
                          <a:latin typeface="Times New Roman"/>
                        </a:rPr>
                        <a:t>  and</a:t>
                      </a:r>
                    </a:p>
                    <a:p>
                      <a:pPr algn="l">
                        <a:spcAft>
                          <a:spcPts val="0"/>
                        </a:spcAft>
                      </a:pPr>
                      <a:r>
                        <a:rPr lang="en-US" sz="1050">
                          <a:solidFill>
                            <a:schemeClr val="bg1"/>
                          </a:solidFill>
                          <a:effectLst/>
                          <a:latin typeface="Times New Roman"/>
                        </a:rPr>
                        <a:t>Pyramid Scene Parsing</a:t>
                      </a:r>
                    </a:p>
                    <a:p>
                      <a:pPr algn="l">
                        <a:spcAft>
                          <a:spcPts val="0"/>
                        </a:spcAft>
                      </a:pPr>
                      <a:r>
                        <a:rPr lang="en-US" sz="1050">
                          <a:solidFill>
                            <a:schemeClr val="bg1"/>
                          </a:solidFill>
                          <a:effectLst/>
                          <a:latin typeface="Times New Roman"/>
                        </a:rPr>
                        <a:t>Networks (</a:t>
                      </a:r>
                      <a:r>
                        <a:rPr lang="en-US" sz="1050" err="1">
                          <a:solidFill>
                            <a:schemeClr val="bg1"/>
                          </a:solidFill>
                          <a:effectLst/>
                          <a:latin typeface="Times New Roman"/>
                        </a:rPr>
                        <a:t>PSPNet</a:t>
                      </a:r>
                      <a:r>
                        <a:rPr lang="en-US" sz="1050">
                          <a:solidFill>
                            <a:schemeClr val="bg1"/>
                          </a:solidFill>
                          <a:effectLst/>
                          <a:latin typeface="Times New Roman"/>
                        </a:rPr>
                        <a:t>)</a:t>
                      </a:r>
                    </a:p>
                  </a:txBody>
                  <a:tcPr marL="68580" marR="68580" marT="0" marB="0"/>
                </a:tc>
                <a:tc>
                  <a:txBody>
                    <a:bodyPr/>
                    <a:lstStyle/>
                    <a:p>
                      <a:pPr algn="l">
                        <a:spcAft>
                          <a:spcPts val="0"/>
                        </a:spcAft>
                      </a:pPr>
                      <a:r>
                        <a:rPr lang="en-US" sz="1050">
                          <a:solidFill>
                            <a:schemeClr val="bg1"/>
                          </a:solidFill>
                          <a:effectLst/>
                          <a:latin typeface="Times New Roman"/>
                        </a:rPr>
                        <a:t>Segmentation dataset</a:t>
                      </a:r>
                    </a:p>
                    <a:p>
                      <a:pPr algn="l">
                        <a:spcAft>
                          <a:spcPts val="0"/>
                        </a:spcAft>
                      </a:pPr>
                      <a:r>
                        <a:rPr lang="en-US" sz="1050">
                          <a:solidFill>
                            <a:schemeClr val="bg1"/>
                          </a:solidFill>
                          <a:effectLst/>
                          <a:latin typeface="Times New Roman"/>
                        </a:rPr>
                        <a:t>Symptoms dataset</a:t>
                      </a:r>
                    </a:p>
                    <a:p>
                      <a:pPr algn="l">
                        <a:spcAft>
                          <a:spcPts val="0"/>
                        </a:spcAft>
                      </a:pPr>
                      <a:endParaRPr lang="en-US" sz="1050">
                        <a:solidFill>
                          <a:schemeClr val="bg1"/>
                        </a:solidFill>
                        <a:effectLst/>
                        <a:latin typeface="Times New Roman"/>
                      </a:endParaRPr>
                    </a:p>
                    <a:p>
                      <a:pPr algn="l">
                        <a:spcAft>
                          <a:spcPts val="0"/>
                        </a:spcAft>
                      </a:pPr>
                      <a:endParaRPr lang="en-US" sz="1050">
                        <a:solidFill>
                          <a:schemeClr val="bg1"/>
                        </a:solidFill>
                        <a:effectLst/>
                        <a:latin typeface="Times New Roman"/>
                      </a:endParaRPr>
                    </a:p>
                  </a:txBody>
                  <a:tcPr marL="68580" marR="68580" marT="0" marB="0"/>
                </a:tc>
                <a:tc>
                  <a:txBody>
                    <a:bodyPr/>
                    <a:lstStyle/>
                    <a:p>
                      <a:pPr algn="l">
                        <a:spcAft>
                          <a:spcPts val="0"/>
                        </a:spcAft>
                      </a:pPr>
                      <a:r>
                        <a:rPr lang="en-US" sz="1050">
                          <a:solidFill>
                            <a:schemeClr val="bg1"/>
                          </a:solidFill>
                          <a:effectLst/>
                          <a:latin typeface="Times New Roman"/>
                        </a:rPr>
                        <a:t>accuracy (AC), precision (PR), and recall (RE)</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Cited by 12</a:t>
                      </a:r>
                    </a:p>
                  </a:txBody>
                  <a:tcPr marL="68580" marR="68580" marT="0" marB="0"/>
                </a:tc>
                <a:tc>
                  <a:txBody>
                    <a:bodyPr/>
                    <a:lstStyle/>
                    <a:p>
                      <a:pPr marL="342900" lvl="0" indent="-342900" algn="l">
                        <a:spcAft>
                          <a:spcPts val="0"/>
                        </a:spcAft>
                        <a:buChar char="•"/>
                      </a:pPr>
                      <a:endParaRPr lang="en-US" sz="1050">
                        <a:solidFill>
                          <a:schemeClr val="bg1"/>
                        </a:solidFill>
                        <a:effectLst/>
                        <a:latin typeface="Times New Roman"/>
                      </a:endParaRPr>
                    </a:p>
                    <a:p>
                      <a:pPr marL="0" lvl="0" indent="0" algn="l">
                        <a:spcAft>
                          <a:spcPts val="0"/>
                        </a:spcAft>
                        <a:buNone/>
                      </a:pPr>
                      <a:r>
                        <a:rPr lang="en-US" sz="1050">
                          <a:solidFill>
                            <a:schemeClr val="bg1"/>
                          </a:solidFill>
                          <a:effectLst/>
                          <a:latin typeface="Times New Roman"/>
                        </a:rPr>
                        <a:t>This app provides a tool for growers for diagnosis of pests and diseases in coffee leaves using their smartphones.</a:t>
                      </a:r>
                    </a:p>
                    <a:p>
                      <a:pPr marL="0" lvl="0" indent="0" algn="l">
                        <a:spcAft>
                          <a:spcPts val="0"/>
                        </a:spcAft>
                        <a:buNone/>
                      </a:pPr>
                      <a:r>
                        <a:rPr lang="en-US" sz="1050">
                          <a:solidFill>
                            <a:schemeClr val="bg1"/>
                          </a:solidFill>
                          <a:effectLst/>
                          <a:latin typeface="Times New Roman"/>
                        </a:rPr>
                        <a:t>A limitation,  the framework would be the need for internet access for its operation.</a:t>
                      </a:r>
                    </a:p>
                    <a:p>
                      <a:pPr marL="104775" indent="-114300" algn="l">
                        <a:spcAft>
                          <a:spcPts val="0"/>
                        </a:spcAft>
                      </a:pPr>
                      <a:endParaRPr lang="en-US" sz="1050">
                        <a:solidFill>
                          <a:schemeClr val="bg1"/>
                        </a:solidFill>
                        <a:effectLst/>
                        <a:latin typeface="Times New Roman"/>
                      </a:endParaRPr>
                    </a:p>
                  </a:txBody>
                  <a:tcPr marL="68580" marR="68580" marT="0" marB="0"/>
                </a:tc>
                <a:extLst>
                  <a:ext uri="{0D108BD9-81ED-4DB2-BD59-A6C34878D82A}">
                    <a16:rowId xmlns:a16="http://schemas.microsoft.com/office/drawing/2014/main" val="6072518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BC46D8B-0D3D-01B1-2CA2-45BEB020B846}"/>
              </a:ext>
            </a:extLst>
          </p:cNvPr>
          <p:cNvGraphicFramePr>
            <a:graphicFrameLocks noGrp="1"/>
          </p:cNvGraphicFramePr>
          <p:nvPr>
            <p:extLst>
              <p:ext uri="{D42A27DB-BD31-4B8C-83A1-F6EECF244321}">
                <p14:modId xmlns:p14="http://schemas.microsoft.com/office/powerpoint/2010/main" val="2049018046"/>
              </p:ext>
            </p:extLst>
          </p:nvPr>
        </p:nvGraphicFramePr>
        <p:xfrm>
          <a:off x="358848" y="1149645"/>
          <a:ext cx="8563284" cy="4001979"/>
        </p:xfrm>
        <a:graphic>
          <a:graphicData uri="http://schemas.openxmlformats.org/drawingml/2006/table">
            <a:tbl>
              <a:tblPr firstRow="1" firstCol="1" bandRow="1">
                <a:tableStyleId>{4BC507AD-AE87-4794-AD72-272B8B50E6E5}</a:tableStyleId>
              </a:tblPr>
              <a:tblGrid>
                <a:gridCol w="295641">
                  <a:extLst>
                    <a:ext uri="{9D8B030D-6E8A-4147-A177-3AD203B41FA5}">
                      <a16:colId xmlns:a16="http://schemas.microsoft.com/office/drawing/2014/main" val="4010880800"/>
                    </a:ext>
                  </a:extLst>
                </a:gridCol>
                <a:gridCol w="1150043">
                  <a:extLst>
                    <a:ext uri="{9D8B030D-6E8A-4147-A177-3AD203B41FA5}">
                      <a16:colId xmlns:a16="http://schemas.microsoft.com/office/drawing/2014/main" val="4019013048"/>
                    </a:ext>
                  </a:extLst>
                </a:gridCol>
                <a:gridCol w="1683883">
                  <a:extLst>
                    <a:ext uri="{9D8B030D-6E8A-4147-A177-3AD203B41FA5}">
                      <a16:colId xmlns:a16="http://schemas.microsoft.com/office/drawing/2014/main" val="2943772888"/>
                    </a:ext>
                  </a:extLst>
                </a:gridCol>
                <a:gridCol w="2051276">
                  <a:extLst>
                    <a:ext uri="{9D8B030D-6E8A-4147-A177-3AD203B41FA5}">
                      <a16:colId xmlns:a16="http://schemas.microsoft.com/office/drawing/2014/main" val="2913946269"/>
                    </a:ext>
                  </a:extLst>
                </a:gridCol>
                <a:gridCol w="744991">
                  <a:extLst>
                    <a:ext uri="{9D8B030D-6E8A-4147-A177-3AD203B41FA5}">
                      <a16:colId xmlns:a16="http://schemas.microsoft.com/office/drawing/2014/main" val="171275073"/>
                    </a:ext>
                  </a:extLst>
                </a:gridCol>
                <a:gridCol w="573835">
                  <a:extLst>
                    <a:ext uri="{9D8B030D-6E8A-4147-A177-3AD203B41FA5}">
                      <a16:colId xmlns:a16="http://schemas.microsoft.com/office/drawing/2014/main" val="1717774079"/>
                    </a:ext>
                  </a:extLst>
                </a:gridCol>
                <a:gridCol w="2063615">
                  <a:extLst>
                    <a:ext uri="{9D8B030D-6E8A-4147-A177-3AD203B41FA5}">
                      <a16:colId xmlns:a16="http://schemas.microsoft.com/office/drawing/2014/main" val="2862064716"/>
                    </a:ext>
                  </a:extLst>
                </a:gridCol>
              </a:tblGrid>
              <a:tr h="1784346">
                <a:tc>
                  <a:txBody>
                    <a:bodyPr/>
                    <a:lstStyle/>
                    <a:p>
                      <a:pPr algn="just">
                        <a:spcAft>
                          <a:spcPts val="0"/>
                        </a:spcAft>
                      </a:pPr>
                      <a:r>
                        <a:rPr lang="en-US" sz="1050">
                          <a:solidFill>
                            <a:schemeClr val="bg1"/>
                          </a:solidFill>
                          <a:effectLst/>
                          <a:latin typeface="Times New Roman"/>
                        </a:rPr>
                        <a:t>2.</a:t>
                      </a:r>
                    </a:p>
                  </a:txBody>
                  <a:tcPr marL="68580" marR="68580" marT="0" marB="0"/>
                </a:tc>
                <a:tc>
                  <a:txBody>
                    <a:bodyPr/>
                    <a:lstStyle/>
                    <a:p>
                      <a:pPr>
                        <a:spcAft>
                          <a:spcPts val="0"/>
                        </a:spcAft>
                      </a:pPr>
                      <a:r>
                        <a:rPr lang="en-US" sz="1050" err="1">
                          <a:solidFill>
                            <a:schemeClr val="bg1"/>
                          </a:solidFill>
                          <a:effectLst/>
                          <a:latin typeface="Times New Roman"/>
                        </a:rPr>
                        <a:t>AgriCare</a:t>
                      </a:r>
                      <a:r>
                        <a:rPr lang="en-US" sz="1050">
                          <a:solidFill>
                            <a:schemeClr val="bg1"/>
                          </a:solidFill>
                          <a:effectLst/>
                          <a:latin typeface="Times New Roman"/>
                        </a:rPr>
                        <a:t>: An Android Application for Detection of</a:t>
                      </a:r>
                    </a:p>
                    <a:p>
                      <a:pPr algn="just">
                        <a:spcAft>
                          <a:spcPts val="0"/>
                        </a:spcAft>
                      </a:pPr>
                      <a:r>
                        <a:rPr lang="en-US" sz="1050">
                          <a:solidFill>
                            <a:schemeClr val="bg1"/>
                          </a:solidFill>
                          <a:effectLst/>
                          <a:latin typeface="Times New Roman"/>
                        </a:rPr>
                        <a:t>Paddy Diseases</a:t>
                      </a:r>
                    </a:p>
                  </a:txBody>
                  <a:tcPr marL="68580" marR="68580" marT="0" marB="0"/>
                </a:tc>
                <a:tc>
                  <a:txBody>
                    <a:bodyPr/>
                    <a:lstStyle/>
                    <a:p>
                      <a:pPr algn="just">
                        <a:spcAft>
                          <a:spcPts val="0"/>
                        </a:spcAft>
                      </a:pPr>
                      <a:r>
                        <a:rPr lang="en-US" sz="1050">
                          <a:solidFill>
                            <a:schemeClr val="bg1"/>
                          </a:solidFill>
                          <a:effectLst/>
                          <a:latin typeface="Times New Roman"/>
                        </a:rPr>
                        <a:t>Rounak Talreja</a:t>
                      </a:r>
                    </a:p>
                    <a:p>
                      <a:pPr algn="just">
                        <a:spcAft>
                          <a:spcPts val="0"/>
                        </a:spcAft>
                      </a:pPr>
                      <a:r>
                        <a:rPr lang="en-US" sz="1050">
                          <a:solidFill>
                            <a:schemeClr val="bg1"/>
                          </a:solidFill>
                          <a:effectLst/>
                          <a:latin typeface="Times New Roman"/>
                        </a:rPr>
                        <a:t>Varsha </a:t>
                      </a:r>
                      <a:r>
                        <a:rPr lang="en-US" sz="1050" err="1">
                          <a:solidFill>
                            <a:schemeClr val="bg1"/>
                          </a:solidFill>
                          <a:effectLst/>
                          <a:latin typeface="Times New Roman"/>
                        </a:rPr>
                        <a:t>Jawrani</a:t>
                      </a: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Bhajan </a:t>
                      </a:r>
                      <a:r>
                        <a:rPr lang="en-US" sz="1050" err="1">
                          <a:solidFill>
                            <a:schemeClr val="bg1"/>
                          </a:solidFill>
                          <a:effectLst/>
                          <a:latin typeface="Times New Roman"/>
                        </a:rPr>
                        <a:t>Watwani</a:t>
                      </a: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Dr. Sharmila Sengupta</a:t>
                      </a:r>
                    </a:p>
                    <a:p>
                      <a:pPr algn="just">
                        <a:spcAft>
                          <a:spcPts val="0"/>
                        </a:spcAft>
                      </a:pPr>
                      <a:r>
                        <a:rPr lang="en-US" sz="1050" err="1">
                          <a:solidFill>
                            <a:schemeClr val="bg1"/>
                          </a:solidFill>
                          <a:effectLst/>
                          <a:latin typeface="Times New Roman"/>
                        </a:rPr>
                        <a:t>Prium</a:t>
                      </a:r>
                      <a:r>
                        <a:rPr lang="en-US" sz="1050">
                          <a:solidFill>
                            <a:schemeClr val="bg1"/>
                          </a:solidFill>
                          <a:effectLst/>
                          <a:latin typeface="Times New Roman"/>
                        </a:rPr>
                        <a:t> </a:t>
                      </a:r>
                      <a:r>
                        <a:rPr lang="en-US" sz="1050" err="1">
                          <a:solidFill>
                            <a:schemeClr val="bg1"/>
                          </a:solidFill>
                          <a:effectLst/>
                          <a:latin typeface="Times New Roman"/>
                        </a:rPr>
                        <a:t>Rohera</a:t>
                      </a: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Dr. K. S. </a:t>
                      </a:r>
                      <a:r>
                        <a:rPr lang="en-US" sz="1050" err="1">
                          <a:solidFill>
                            <a:schemeClr val="bg1"/>
                          </a:solidFill>
                          <a:effectLst/>
                          <a:latin typeface="Times New Roman"/>
                        </a:rPr>
                        <a:t>Raghuwanshi</a:t>
                      </a:r>
                      <a:endParaRPr lang="en-US" sz="1050">
                        <a:solidFill>
                          <a:schemeClr val="bg1"/>
                        </a:solidFill>
                        <a:effectLst/>
                        <a:latin typeface="Times New Roman"/>
                      </a:endParaRPr>
                    </a:p>
                    <a:p>
                      <a:pPr algn="just">
                        <a:spcAft>
                          <a:spcPts val="0"/>
                        </a:spcAft>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15 </a:t>
                      </a:r>
                      <a:r>
                        <a:rPr lang="en-US" sz="1050" err="1">
                          <a:solidFill>
                            <a:schemeClr val="bg1"/>
                          </a:solidFill>
                          <a:effectLst/>
                          <a:latin typeface="Times New Roman"/>
                        </a:rPr>
                        <a:t>july</a:t>
                      </a:r>
                      <a:r>
                        <a:rPr lang="en-US" sz="1050">
                          <a:solidFill>
                            <a:schemeClr val="bg1"/>
                          </a:solidFill>
                          <a:effectLst/>
                          <a:latin typeface="Times New Roman"/>
                        </a:rPr>
                        <a:t> 2022</a:t>
                      </a:r>
                    </a:p>
                    <a:p>
                      <a:pPr algn="just">
                        <a:spcAft>
                          <a:spcPts val="0"/>
                        </a:spcAft>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hlinkClick r:id="rId2">
                            <a:extLst>
                              <a:ext uri="{A12FA001-AC4F-418D-AE19-62706E023703}">
                                <ahyp:hlinkClr xmlns:ahyp="http://schemas.microsoft.com/office/drawing/2018/hyperlinkcolor" val="tx"/>
                              </a:ext>
                            </a:extLst>
                          </a:hlinkClick>
                        </a:rPr>
                        <a:t>https://ieeexplore.ieee.org/document/9825038</a:t>
                      </a:r>
                      <a:endParaRPr lang="en-US" sz="1050">
                        <a:solidFill>
                          <a:schemeClr val="bg1"/>
                        </a:solidFill>
                        <a:effectLst/>
                        <a:latin typeface="Times New Roman"/>
                      </a:endParaRPr>
                    </a:p>
                    <a:p>
                      <a:pPr algn="just">
                        <a:spcAft>
                          <a:spcPts val="0"/>
                        </a:spcAft>
                      </a:pPr>
                      <a:endParaRPr lang="en-US" sz="1050">
                        <a:solidFill>
                          <a:schemeClr val="bg1"/>
                        </a:solidFill>
                        <a:effectLst/>
                        <a:latin typeface="Times New Roman"/>
                      </a:endParaRPr>
                    </a:p>
                  </a:txBody>
                  <a:tcPr marL="68580" marR="68580" marT="0" marB="0"/>
                </a:tc>
                <a:tc>
                  <a:txBody>
                    <a:bodyPr/>
                    <a:lstStyle/>
                    <a:p>
                      <a:pPr algn="just">
                        <a:spcAft>
                          <a:spcPts val="0"/>
                        </a:spcAft>
                      </a:pPr>
                      <a:r>
                        <a:rPr lang="en-US" sz="1050">
                          <a:solidFill>
                            <a:schemeClr val="bg1"/>
                          </a:solidFill>
                          <a:effectLst/>
                          <a:latin typeface="Times New Roman"/>
                        </a:rPr>
                        <a:t>Wireframing of the application for design , cloud technology and CNN model for disease prediction.</a:t>
                      </a:r>
                    </a:p>
                  </a:txBody>
                  <a:tcPr marL="68580" marR="68580" marT="0" marB="0"/>
                </a:tc>
                <a:tc>
                  <a:txBody>
                    <a:bodyPr/>
                    <a:lstStyle/>
                    <a:p>
                      <a:pPr algn="just">
                        <a:spcAft>
                          <a:spcPts val="0"/>
                        </a:spcAft>
                      </a:pPr>
                      <a:r>
                        <a:rPr lang="en-US" sz="1050">
                          <a:solidFill>
                            <a:schemeClr val="bg1"/>
                          </a:solidFill>
                          <a:effectLst/>
                          <a:latin typeface="Times New Roman"/>
                        </a:rPr>
                        <a:t>Infected paddy plant leaves and cleaned paddy plant leaves.</a:t>
                      </a:r>
                    </a:p>
                  </a:txBody>
                  <a:tcPr marL="68580" marR="68580" marT="0" marB="0"/>
                </a:tc>
                <a:tc>
                  <a:txBody>
                    <a:bodyPr/>
                    <a:lstStyle/>
                    <a:p>
                      <a:pPr algn="just">
                        <a:spcAft>
                          <a:spcPts val="0"/>
                        </a:spcAft>
                      </a:pPr>
                      <a:r>
                        <a:rPr lang="en-US" sz="1050">
                          <a:solidFill>
                            <a:schemeClr val="bg1"/>
                          </a:solidFill>
                          <a:effectLst/>
                          <a:latin typeface="Times New Roman"/>
                        </a:rPr>
                        <a:t>Accuracy(AC),</a:t>
                      </a:r>
                    </a:p>
                    <a:p>
                      <a:pPr lvl="0" algn="just">
                        <a:spcAft>
                          <a:spcPts val="0"/>
                        </a:spcAft>
                        <a:buNone/>
                      </a:pPr>
                      <a:r>
                        <a:rPr lang="en-US" sz="1050">
                          <a:solidFill>
                            <a:schemeClr val="bg1"/>
                          </a:solidFill>
                          <a:effectLst/>
                          <a:latin typeface="Times New Roman"/>
                        </a:rPr>
                        <a:t>Training time.</a:t>
                      </a:r>
                    </a:p>
                    <a:p>
                      <a:pPr lvl="0" algn="just">
                        <a:spcAft>
                          <a:spcPts val="0"/>
                        </a:spcAft>
                        <a:buNone/>
                      </a:pPr>
                      <a:r>
                        <a:rPr lang="en-US" sz="1050">
                          <a:solidFill>
                            <a:schemeClr val="bg1"/>
                          </a:solidFill>
                          <a:effectLst/>
                          <a:latin typeface="Times New Roman"/>
                        </a:rPr>
                        <a:t>Cited by 16</a:t>
                      </a:r>
                    </a:p>
                  </a:txBody>
                  <a:tcPr marL="68580" marR="68580" marT="0" marB="0"/>
                </a:tc>
                <a:tc>
                  <a:txBody>
                    <a:bodyPr/>
                    <a:lstStyle/>
                    <a:p>
                      <a:pPr algn="just">
                        <a:spcAft>
                          <a:spcPts val="0"/>
                        </a:spcAft>
                      </a:pPr>
                      <a:r>
                        <a:rPr lang="en-US" sz="1050">
                          <a:solidFill>
                            <a:schemeClr val="bg1"/>
                          </a:solidFill>
                          <a:effectLst/>
                          <a:latin typeface="Times New Roman"/>
                        </a:rPr>
                        <a:t>Improve the usability of the system by allowing limited-resource farmers to detect plant diseases at an early stage and eliminate incorrect fertilizer using which can harm the soil and plants.</a:t>
                      </a:r>
                    </a:p>
                    <a:p>
                      <a:pPr lvl="0" algn="just">
                        <a:spcAft>
                          <a:spcPts val="0"/>
                        </a:spcAft>
                        <a:buNone/>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-Limitation of datasets and could not identify the infected leaf well with low quality camera phone.</a:t>
                      </a:r>
                    </a:p>
                  </a:txBody>
                  <a:tcPr marL="68580" marR="68580" marT="0" marB="0"/>
                </a:tc>
                <a:extLst>
                  <a:ext uri="{0D108BD9-81ED-4DB2-BD59-A6C34878D82A}">
                    <a16:rowId xmlns:a16="http://schemas.microsoft.com/office/drawing/2014/main" val="3142908961"/>
                  </a:ext>
                </a:extLst>
              </a:tr>
              <a:tr h="2081739">
                <a:tc>
                  <a:txBody>
                    <a:bodyPr/>
                    <a:lstStyle/>
                    <a:p>
                      <a:pPr algn="just">
                        <a:spcAft>
                          <a:spcPts val="0"/>
                        </a:spcAft>
                      </a:pPr>
                      <a:r>
                        <a:rPr lang="en-US" sz="1050">
                          <a:solidFill>
                            <a:schemeClr val="bg1"/>
                          </a:solidFill>
                          <a:effectLst/>
                          <a:latin typeface="Times New Roman"/>
                        </a:rPr>
                        <a:t>3.</a:t>
                      </a:r>
                    </a:p>
                  </a:txBody>
                  <a:tcPr marL="68580" marR="68580" marT="0" marB="0"/>
                </a:tc>
                <a:tc>
                  <a:txBody>
                    <a:bodyPr/>
                    <a:lstStyle/>
                    <a:p>
                      <a:pPr algn="just">
                        <a:spcAft>
                          <a:spcPts val="0"/>
                        </a:spcAft>
                      </a:pPr>
                      <a:r>
                        <a:rPr lang="en-US" sz="1050">
                          <a:solidFill>
                            <a:schemeClr val="bg1"/>
                          </a:solidFill>
                          <a:effectLst/>
                          <a:latin typeface="Times New Roman"/>
                        </a:rPr>
                        <a:t>Plant disease identification from individual lesions and spots using deep learning</a:t>
                      </a:r>
                    </a:p>
                  </a:txBody>
                  <a:tcPr marL="68580" marR="68580" marT="0" marB="0"/>
                </a:tc>
                <a:tc>
                  <a:txBody>
                    <a:bodyPr/>
                    <a:lstStyle/>
                    <a:p>
                      <a:pPr algn="just">
                        <a:spcAft>
                          <a:spcPts val="0"/>
                        </a:spcAft>
                      </a:pPr>
                      <a:r>
                        <a:rPr lang="en-US" sz="1050">
                          <a:solidFill>
                            <a:schemeClr val="bg1"/>
                          </a:solidFill>
                          <a:effectLst/>
                          <a:latin typeface="Times New Roman"/>
                        </a:rPr>
                        <a:t>Jayme Garcia, Arnal </a:t>
                      </a:r>
                      <a:r>
                        <a:rPr lang="en-US" sz="1050" err="1">
                          <a:solidFill>
                            <a:schemeClr val="bg1"/>
                          </a:solidFill>
                          <a:effectLst/>
                          <a:latin typeface="Times New Roman"/>
                        </a:rPr>
                        <a:t>Barbedo</a:t>
                      </a:r>
                    </a:p>
                    <a:p>
                      <a:pPr algn="just">
                        <a:spcAft>
                          <a:spcPts val="0"/>
                        </a:spcAft>
                      </a:pPr>
                      <a:r>
                        <a:rPr lang="en-US" sz="1050">
                          <a:solidFill>
                            <a:schemeClr val="bg1"/>
                          </a:solidFill>
                          <a:effectLst/>
                          <a:latin typeface="Times New Roman"/>
                        </a:rPr>
                        <a:t>April 2019</a:t>
                      </a:r>
                    </a:p>
                    <a:p>
                      <a:pPr algn="just">
                        <a:spcAft>
                          <a:spcPts val="0"/>
                        </a:spcAft>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hlinkClick r:id="rId3">
                            <a:extLst>
                              <a:ext uri="{A12FA001-AC4F-418D-AE19-62706E023703}">
                                <ahyp:hlinkClr xmlns:ahyp="http://schemas.microsoft.com/office/drawing/2018/hyperlinkcolor" val="tx"/>
                              </a:ext>
                            </a:extLst>
                          </a:hlinkClick>
                        </a:rPr>
                        <a:t>https://doi.org/10.1016/j.biosystemseng.2019.02.002</a:t>
                      </a:r>
                      <a:endParaRPr lang="en-US" sz="1050">
                        <a:solidFill>
                          <a:schemeClr val="bg1"/>
                        </a:solidFill>
                        <a:effectLst/>
                        <a:latin typeface="Times New Roman"/>
                      </a:endParaRPr>
                    </a:p>
                    <a:p>
                      <a:pPr algn="just">
                        <a:spcAft>
                          <a:spcPts val="0"/>
                        </a:spcAft>
                      </a:pPr>
                      <a:endParaRPr lang="en-US" sz="1050">
                        <a:solidFill>
                          <a:schemeClr val="bg1"/>
                        </a:solidFill>
                        <a:effectLst/>
                        <a:latin typeface="Times New Roman"/>
                      </a:endParaRPr>
                    </a:p>
                  </a:txBody>
                  <a:tcPr marL="68580" marR="68580" marT="0" marB="0"/>
                </a:tc>
                <a:tc>
                  <a:txBody>
                    <a:bodyPr/>
                    <a:lstStyle/>
                    <a:p>
                      <a:pPr algn="just">
                        <a:spcAft>
                          <a:spcPts val="0"/>
                        </a:spcAft>
                      </a:pPr>
                      <a:r>
                        <a:rPr lang="en-US" sz="1050">
                          <a:solidFill>
                            <a:schemeClr val="bg1"/>
                          </a:solidFill>
                          <a:effectLst/>
                          <a:latin typeface="Times New Roman"/>
                        </a:rPr>
                        <a:t>Transfer learning was applied to a pretrained GoogLeNet CNN using Matlab, Neural Network Toolbox (version 2017b). The GoogLeNet architecture was chosen because of its superior performance in the context of plant disease recognition </a:t>
                      </a:r>
                    </a:p>
                  </a:txBody>
                  <a:tcPr marL="68580" marR="68580" marT="0" marB="0"/>
                </a:tc>
                <a:tc>
                  <a:txBody>
                    <a:bodyPr/>
                    <a:lstStyle/>
                    <a:p>
                      <a:pPr algn="just">
                        <a:spcAft>
                          <a:spcPts val="0"/>
                        </a:spcAft>
                      </a:pPr>
                      <a:r>
                        <a:rPr lang="en-US" sz="1050">
                          <a:solidFill>
                            <a:schemeClr val="bg1"/>
                          </a:solidFill>
                          <a:effectLst/>
                          <a:latin typeface="Times New Roman"/>
                        </a:rPr>
                        <a:t>Image dataset of different plants using different sensors.</a:t>
                      </a:r>
                    </a:p>
                  </a:txBody>
                  <a:tcPr marL="68580" marR="68580" marT="0" marB="0"/>
                </a:tc>
                <a:tc>
                  <a:txBody>
                    <a:bodyPr/>
                    <a:lstStyle/>
                    <a:p>
                      <a:pPr algn="just">
                        <a:spcAft>
                          <a:spcPts val="0"/>
                        </a:spcAft>
                      </a:pPr>
                      <a:r>
                        <a:rPr lang="en-US" sz="1050">
                          <a:solidFill>
                            <a:schemeClr val="bg1"/>
                          </a:solidFill>
                          <a:effectLst/>
                          <a:latin typeface="Times New Roman"/>
                        </a:rPr>
                        <a:t>Accuracy(AC),</a:t>
                      </a:r>
                    </a:p>
                    <a:p>
                      <a:pPr lvl="0" algn="just">
                        <a:spcAft>
                          <a:spcPts val="0"/>
                        </a:spcAft>
                        <a:buNone/>
                      </a:pPr>
                      <a:r>
                        <a:rPr lang="en-US" sz="1050">
                          <a:solidFill>
                            <a:schemeClr val="bg1"/>
                          </a:solidFill>
                          <a:effectLst/>
                          <a:latin typeface="Times New Roman"/>
                        </a:rPr>
                        <a:t>Processing Time.</a:t>
                      </a:r>
                    </a:p>
                    <a:p>
                      <a:pPr lvl="0" algn="just">
                        <a:spcAft>
                          <a:spcPts val="0"/>
                        </a:spcAft>
                        <a:buNone/>
                      </a:pPr>
                      <a:r>
                        <a:rPr lang="en-US" sz="1050">
                          <a:solidFill>
                            <a:schemeClr val="bg1"/>
                          </a:solidFill>
                          <a:effectLst/>
                          <a:latin typeface="Times New Roman"/>
                        </a:rPr>
                        <a:t>Cited by 285</a:t>
                      </a:r>
                    </a:p>
                  </a:txBody>
                  <a:tcPr marL="68580" marR="68580" marT="0" marB="0"/>
                </a:tc>
                <a:tc>
                  <a:txBody>
                    <a:bodyPr/>
                    <a:lstStyle/>
                    <a:p>
                      <a:pPr algn="just">
                        <a:spcAft>
                          <a:spcPts val="0"/>
                        </a:spcAft>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Accuracy improved by 12% using the proposed approach.</a:t>
                      </a:r>
                    </a:p>
                    <a:p>
                      <a:pPr algn="just">
                        <a:spcAft>
                          <a:spcPts val="0"/>
                        </a:spcAft>
                      </a:pPr>
                      <a:endParaRPr lang="en-US" sz="1050">
                        <a:solidFill>
                          <a:schemeClr val="bg1"/>
                        </a:solidFill>
                        <a:effectLst/>
                        <a:latin typeface="Times New Roman"/>
                      </a:endParaRPr>
                    </a:p>
                    <a:p>
                      <a:pPr algn="just">
                        <a:spcAft>
                          <a:spcPts val="0"/>
                        </a:spcAft>
                      </a:pPr>
                      <a:r>
                        <a:rPr lang="en-US" sz="1050">
                          <a:solidFill>
                            <a:schemeClr val="bg1"/>
                          </a:solidFill>
                          <a:effectLst/>
                          <a:latin typeface="Times New Roman"/>
                        </a:rPr>
                        <a:t>Limitation is however the huge processing time of data sets and limited datasets.</a:t>
                      </a:r>
                    </a:p>
                    <a:p>
                      <a:pPr algn="just">
                        <a:spcAft>
                          <a:spcPts val="0"/>
                        </a:spcAft>
                      </a:pPr>
                      <a:endParaRPr lang="en-US" sz="1050">
                        <a:solidFill>
                          <a:schemeClr val="bg1"/>
                        </a:solidFill>
                        <a:effectLst/>
                        <a:latin typeface="Times New Roman"/>
                      </a:endParaRPr>
                    </a:p>
                    <a:p>
                      <a:pPr algn="just">
                        <a:spcAft>
                          <a:spcPts val="0"/>
                        </a:spcAft>
                      </a:pPr>
                      <a:endParaRPr lang="en-US" sz="1050">
                        <a:solidFill>
                          <a:schemeClr val="bg1"/>
                        </a:solidFill>
                        <a:effectLst/>
                        <a:latin typeface="Times New Roman"/>
                      </a:endParaRPr>
                    </a:p>
                  </a:txBody>
                  <a:tcPr marL="68580" marR="68580" marT="0" marB="0"/>
                </a:tc>
                <a:extLst>
                  <a:ext uri="{0D108BD9-81ED-4DB2-BD59-A6C34878D82A}">
                    <a16:rowId xmlns:a16="http://schemas.microsoft.com/office/drawing/2014/main" val="490890460"/>
                  </a:ext>
                </a:extLst>
              </a:tr>
            </a:tbl>
          </a:graphicData>
        </a:graphic>
      </p:graphicFrame>
      <p:sp>
        <p:nvSpPr>
          <p:cNvPr id="7" name="Google Shape;3527;p43">
            <a:extLst>
              <a:ext uri="{FF2B5EF4-FFF2-40B4-BE49-F238E27FC236}">
                <a16:creationId xmlns:a16="http://schemas.microsoft.com/office/drawing/2014/main" id="{9584BA51-3553-ED7B-66AE-7374CCC8597D}"/>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spTree>
    <p:extLst>
      <p:ext uri="{BB962C8B-B14F-4D97-AF65-F5344CB8AC3E}">
        <p14:creationId xmlns:p14="http://schemas.microsoft.com/office/powerpoint/2010/main" val="2055871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FB5F7CD-D8F6-39ED-5DF1-8A194CCB6A66}"/>
              </a:ext>
            </a:extLst>
          </p:cNvPr>
          <p:cNvGraphicFramePr>
            <a:graphicFrameLocks noGrp="1"/>
          </p:cNvGraphicFramePr>
          <p:nvPr>
            <p:extLst>
              <p:ext uri="{D42A27DB-BD31-4B8C-83A1-F6EECF244321}">
                <p14:modId xmlns:p14="http://schemas.microsoft.com/office/powerpoint/2010/main" val="3922416931"/>
              </p:ext>
            </p:extLst>
          </p:nvPr>
        </p:nvGraphicFramePr>
        <p:xfrm>
          <a:off x="418656" y="1216099"/>
          <a:ext cx="8511831" cy="3520440"/>
        </p:xfrm>
        <a:graphic>
          <a:graphicData uri="http://schemas.openxmlformats.org/drawingml/2006/table">
            <a:tbl>
              <a:tblPr firstRow="1" firstCol="1" bandRow="1">
                <a:tableStyleId>{4BC507AD-AE87-4794-AD72-272B8B50E6E5}</a:tableStyleId>
              </a:tblPr>
              <a:tblGrid>
                <a:gridCol w="293865">
                  <a:extLst>
                    <a:ext uri="{9D8B030D-6E8A-4147-A177-3AD203B41FA5}">
                      <a16:colId xmlns:a16="http://schemas.microsoft.com/office/drawing/2014/main" val="652923911"/>
                    </a:ext>
                  </a:extLst>
                </a:gridCol>
                <a:gridCol w="1498557">
                  <a:extLst>
                    <a:ext uri="{9D8B030D-6E8A-4147-A177-3AD203B41FA5}">
                      <a16:colId xmlns:a16="http://schemas.microsoft.com/office/drawing/2014/main" val="2028167415"/>
                    </a:ext>
                  </a:extLst>
                </a:gridCol>
                <a:gridCol w="1508827">
                  <a:extLst>
                    <a:ext uri="{9D8B030D-6E8A-4147-A177-3AD203B41FA5}">
                      <a16:colId xmlns:a16="http://schemas.microsoft.com/office/drawing/2014/main" val="3118637231"/>
                    </a:ext>
                  </a:extLst>
                </a:gridCol>
                <a:gridCol w="1121400">
                  <a:extLst>
                    <a:ext uri="{9D8B030D-6E8A-4147-A177-3AD203B41FA5}">
                      <a16:colId xmlns:a16="http://schemas.microsoft.com/office/drawing/2014/main" val="2963347044"/>
                    </a:ext>
                  </a:extLst>
                </a:gridCol>
                <a:gridCol w="1079869">
                  <a:extLst>
                    <a:ext uri="{9D8B030D-6E8A-4147-A177-3AD203B41FA5}">
                      <a16:colId xmlns:a16="http://schemas.microsoft.com/office/drawing/2014/main" val="1030888587"/>
                    </a:ext>
                  </a:extLst>
                </a:gridCol>
                <a:gridCol w="664534">
                  <a:extLst>
                    <a:ext uri="{9D8B030D-6E8A-4147-A177-3AD203B41FA5}">
                      <a16:colId xmlns:a16="http://schemas.microsoft.com/office/drawing/2014/main" val="1530914625"/>
                    </a:ext>
                  </a:extLst>
                </a:gridCol>
                <a:gridCol w="2344779">
                  <a:extLst>
                    <a:ext uri="{9D8B030D-6E8A-4147-A177-3AD203B41FA5}">
                      <a16:colId xmlns:a16="http://schemas.microsoft.com/office/drawing/2014/main" val="1587302475"/>
                    </a:ext>
                  </a:extLst>
                </a:gridCol>
              </a:tblGrid>
              <a:tr h="1644723">
                <a:tc>
                  <a:txBody>
                    <a:bodyPr/>
                    <a:lstStyle/>
                    <a:p>
                      <a:pPr algn="l">
                        <a:spcAft>
                          <a:spcPts val="0"/>
                        </a:spcAft>
                      </a:pPr>
                      <a:r>
                        <a:rPr lang="en-US" sz="1050">
                          <a:solidFill>
                            <a:schemeClr val="bg1"/>
                          </a:solidFill>
                          <a:effectLst/>
                          <a:latin typeface="Times New Roman"/>
                        </a:rPr>
                        <a:t>4.</a:t>
                      </a:r>
                    </a:p>
                  </a:txBody>
                  <a:tcPr marL="68580" marR="68580" marT="0" marB="0"/>
                </a:tc>
                <a:tc>
                  <a:txBody>
                    <a:bodyPr/>
                    <a:lstStyle/>
                    <a:p>
                      <a:pPr algn="l">
                        <a:spcAft>
                          <a:spcPts val="0"/>
                        </a:spcAft>
                      </a:pPr>
                      <a:r>
                        <a:rPr lang="en-US" sz="1050">
                          <a:solidFill>
                            <a:schemeClr val="bg1"/>
                          </a:solidFill>
                          <a:effectLst/>
                          <a:latin typeface="Times New Roman"/>
                        </a:rPr>
                        <a:t>Plant Disease Detection and Classification by Deep Learning</a:t>
                      </a:r>
                    </a:p>
                  </a:txBody>
                  <a:tcPr marL="68580" marR="68580" marT="0" marB="0"/>
                </a:tc>
                <a:tc>
                  <a:txBody>
                    <a:bodyPr/>
                    <a:lstStyle/>
                    <a:p>
                      <a:pPr algn="l">
                        <a:spcAft>
                          <a:spcPts val="0"/>
                        </a:spcAft>
                      </a:pPr>
                      <a:r>
                        <a:rPr lang="en-US" sz="1050">
                          <a:solidFill>
                            <a:schemeClr val="bg1"/>
                          </a:solidFill>
                          <a:effectLst/>
                          <a:latin typeface="Times New Roman"/>
                        </a:rPr>
                        <a:t>Muhammad Hammad Saleem ,Johan Potgieter and Khalid Mahmood Arif </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31 October 2019</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hlinkClick r:id="rId2">
                            <a:extLst>
                              <a:ext uri="{A12FA001-AC4F-418D-AE19-62706E023703}">
                                <ahyp:hlinkClr xmlns:ahyp="http://schemas.microsoft.com/office/drawing/2018/hyperlinkcolor" val="tx"/>
                              </a:ext>
                            </a:extLst>
                          </a:hlinkClick>
                        </a:rPr>
                        <a:t>https://doi.org/10.3390/plants8110468</a:t>
                      </a:r>
                      <a:endParaRPr lang="en-US" sz="1050">
                        <a:solidFill>
                          <a:schemeClr val="bg1"/>
                        </a:solidFill>
                        <a:effectLst/>
                        <a:latin typeface="Times New Roman"/>
                      </a:endParaRPr>
                    </a:p>
                    <a:p>
                      <a:pPr algn="l">
                        <a:spcAft>
                          <a:spcPts val="0"/>
                        </a:spcAft>
                      </a:pPr>
                      <a:endParaRPr lang="en-US" sz="1050">
                        <a:solidFill>
                          <a:schemeClr val="bg1"/>
                        </a:solidFill>
                        <a:effectLst/>
                        <a:latin typeface="Times New Roman"/>
                      </a:endParaRPr>
                    </a:p>
                  </a:txBody>
                  <a:tcPr marL="68580" marR="68580" marT="0" marB="0"/>
                </a:tc>
                <a:tc>
                  <a:txBody>
                    <a:bodyPr/>
                    <a:lstStyle/>
                    <a:p>
                      <a:pPr algn="l">
                        <a:spcAft>
                          <a:spcPts val="0"/>
                        </a:spcAft>
                      </a:pPr>
                      <a:r>
                        <a:rPr lang="en-US" sz="1050">
                          <a:solidFill>
                            <a:schemeClr val="bg1"/>
                          </a:solidFill>
                          <a:effectLst/>
                          <a:latin typeface="Times New Roman"/>
                        </a:rPr>
                        <a:t>Plant Disease Detection by Well-Known DL Techniques,</a:t>
                      </a:r>
                    </a:p>
                    <a:p>
                      <a:pPr algn="l">
                        <a:spcAft>
                          <a:spcPts val="0"/>
                        </a:spcAft>
                      </a:pPr>
                      <a:r>
                        <a:rPr lang="en-US" sz="1050">
                          <a:solidFill>
                            <a:schemeClr val="bg1"/>
                          </a:solidFill>
                          <a:effectLst/>
                          <a:latin typeface="Times New Roman"/>
                        </a:rPr>
                        <a:t>Without Visualization Technique and With Visualization Technique</a:t>
                      </a:r>
                    </a:p>
                  </a:txBody>
                  <a:tcPr marL="68580" marR="68580" marT="0" marB="0"/>
                </a:tc>
                <a:tc>
                  <a:txBody>
                    <a:bodyPr/>
                    <a:lstStyle/>
                    <a:p>
                      <a:pPr algn="l">
                        <a:spcAft>
                          <a:spcPts val="0"/>
                        </a:spcAft>
                      </a:pPr>
                      <a:r>
                        <a:rPr lang="en-US" sz="1050">
                          <a:solidFill>
                            <a:schemeClr val="bg1"/>
                          </a:solidFill>
                          <a:effectLst/>
                          <a:latin typeface="Times New Roman"/>
                        </a:rPr>
                        <a:t>Plant leaf dataset along with disease datasets</a:t>
                      </a:r>
                    </a:p>
                  </a:txBody>
                  <a:tcPr marL="68580" marR="68580" marT="0" marB="0"/>
                </a:tc>
                <a:tc>
                  <a:txBody>
                    <a:bodyPr/>
                    <a:lstStyle/>
                    <a:p>
                      <a:pPr algn="l">
                        <a:spcAft>
                          <a:spcPts val="0"/>
                        </a:spcAft>
                      </a:pPr>
                      <a:r>
                        <a:rPr lang="en-US" sz="1050">
                          <a:solidFill>
                            <a:schemeClr val="bg1"/>
                          </a:solidFill>
                          <a:effectLst/>
                          <a:latin typeface="Times New Roman"/>
                        </a:rPr>
                        <a:t>Accuracy(AC)</a:t>
                      </a:r>
                    </a:p>
                    <a:p>
                      <a:pPr lvl="0" algn="l">
                        <a:spcAft>
                          <a:spcPts val="0"/>
                        </a:spcAft>
                        <a:buNone/>
                      </a:pPr>
                      <a:r>
                        <a:rPr lang="en-US" sz="1050">
                          <a:solidFill>
                            <a:schemeClr val="bg1"/>
                          </a:solidFill>
                          <a:effectLst/>
                          <a:latin typeface="Times New Roman"/>
                        </a:rPr>
                        <a:t>Cited by 283</a:t>
                      </a:r>
                    </a:p>
                  </a:txBody>
                  <a:tcPr marL="68580" marR="68580" marT="0" marB="0"/>
                </a:tc>
                <a:tc>
                  <a:txBody>
                    <a:bodyPr/>
                    <a:lstStyle/>
                    <a:p>
                      <a:pPr algn="l">
                        <a:spcAft>
                          <a:spcPts val="0"/>
                        </a:spcAft>
                      </a:pPr>
                      <a:r>
                        <a:rPr lang="en-US" sz="1050">
                          <a:solidFill>
                            <a:schemeClr val="bg1"/>
                          </a:solidFill>
                          <a:effectLst/>
                          <a:latin typeface="Times New Roman"/>
                        </a:rPr>
                        <a:t>This review explained DL approaches for the detection of plant diseases. Moreover, many visualization techniques/mappings were summarized to recognize the symptoms of diseases.</a:t>
                      </a:r>
                    </a:p>
                    <a:p>
                      <a:pPr algn="l">
                        <a:spcAft>
                          <a:spcPts val="0"/>
                        </a:spcAft>
                      </a:pPr>
                      <a:endParaRPr lang="en-US" sz="1050">
                        <a:solidFill>
                          <a:schemeClr val="bg1"/>
                        </a:solidFill>
                        <a:effectLst/>
                        <a:latin typeface="Times New Roman"/>
                      </a:endParaRPr>
                    </a:p>
                    <a:p>
                      <a:pPr algn="l">
                        <a:spcAft>
                          <a:spcPts val="0"/>
                        </a:spcAft>
                      </a:pPr>
                      <a:r>
                        <a:rPr lang="en-US" sz="1050">
                          <a:solidFill>
                            <a:schemeClr val="bg1"/>
                          </a:solidFill>
                          <a:effectLst/>
                          <a:latin typeface="Times New Roman"/>
                        </a:rPr>
                        <a:t>Although this dataset has a lot of images of several plant species with their diseases, it has a simple/plain background. However, for a practical scenario, the real environment should be considered.</a:t>
                      </a:r>
                    </a:p>
                  </a:txBody>
                  <a:tcPr marL="68580" marR="68580" marT="0" marB="0"/>
                </a:tc>
                <a:extLst>
                  <a:ext uri="{0D108BD9-81ED-4DB2-BD59-A6C34878D82A}">
                    <a16:rowId xmlns:a16="http://schemas.microsoft.com/office/drawing/2014/main" val="1078337628"/>
                  </a:ext>
                </a:extLst>
              </a:tr>
              <a:tr h="1511816">
                <a:tc>
                  <a:txBody>
                    <a:bodyPr/>
                    <a:lstStyle/>
                    <a:p>
                      <a:pPr algn="l">
                        <a:spcAft>
                          <a:spcPts val="0"/>
                        </a:spcAft>
                      </a:pPr>
                      <a:r>
                        <a:rPr lang="en-US" sz="1050">
                          <a:solidFill>
                            <a:schemeClr val="bg1"/>
                          </a:solidFill>
                          <a:effectLst/>
                          <a:latin typeface="Times New Roman"/>
                        </a:rPr>
                        <a:t>5.</a:t>
                      </a:r>
                    </a:p>
                  </a:txBody>
                  <a:tcPr marL="68580" marR="68580" marT="0" marB="0"/>
                </a:tc>
                <a:tc>
                  <a:txBody>
                    <a:bodyPr/>
                    <a:lstStyle/>
                    <a:p>
                      <a:pPr algn="l">
                        <a:spcAft>
                          <a:spcPts val="0"/>
                        </a:spcAft>
                      </a:pPr>
                      <a:r>
                        <a:rPr lang="en-US" sz="1050">
                          <a:solidFill>
                            <a:schemeClr val="bg1"/>
                          </a:solidFill>
                          <a:effectLst/>
                          <a:latin typeface="Times New Roman"/>
                        </a:rPr>
                        <a:t>IoT-based data logger for weather monitoring using </a:t>
                      </a:r>
                      <a:r>
                        <a:rPr lang="en-US" sz="1050" err="1">
                          <a:solidFill>
                            <a:schemeClr val="bg1"/>
                          </a:solidFill>
                          <a:effectLst/>
                          <a:latin typeface="Times New Roman"/>
                        </a:rPr>
                        <a:t>arduino</a:t>
                      </a:r>
                      <a:r>
                        <a:rPr lang="en-US" sz="1050">
                          <a:solidFill>
                            <a:schemeClr val="bg1"/>
                          </a:solidFill>
                          <a:effectLst/>
                          <a:latin typeface="Times New Roman"/>
                        </a:rPr>
                        <a:t>-based wireless sensor networks with remote graphical application and alerts</a:t>
                      </a:r>
                    </a:p>
                  </a:txBody>
                  <a:tcPr marL="68580" marR="68580" marT="0" marB="0"/>
                </a:tc>
                <a:tc>
                  <a:txBody>
                    <a:bodyPr/>
                    <a:lstStyle/>
                    <a:p>
                      <a:pPr algn="l">
                        <a:spcAft>
                          <a:spcPts val="0"/>
                        </a:spcAft>
                      </a:pPr>
                      <a:r>
                        <a:rPr lang="en-US" sz="1050">
                          <a:solidFill>
                            <a:schemeClr val="bg1"/>
                          </a:solidFill>
                          <a:effectLst/>
                          <a:latin typeface="Times New Roman"/>
                        </a:rPr>
                        <a:t>Jamal </a:t>
                      </a:r>
                      <a:r>
                        <a:rPr lang="en-US" sz="1050" err="1">
                          <a:solidFill>
                            <a:schemeClr val="bg1"/>
                          </a:solidFill>
                          <a:effectLst/>
                          <a:latin typeface="Times New Roman"/>
                        </a:rPr>
                        <a:t>Mabrouki</a:t>
                      </a:r>
                      <a:r>
                        <a:rPr lang="en-US" sz="1050">
                          <a:solidFill>
                            <a:schemeClr val="bg1"/>
                          </a:solidFill>
                          <a:effectLst/>
                          <a:latin typeface="Times New Roman"/>
                        </a:rPr>
                        <a:t>; </a:t>
                      </a:r>
                      <a:r>
                        <a:rPr lang="en-US" sz="1050" err="1">
                          <a:solidFill>
                            <a:schemeClr val="bg1"/>
                          </a:solidFill>
                          <a:effectLst/>
                          <a:latin typeface="Times New Roman"/>
                        </a:rPr>
                        <a:t>Mourade</a:t>
                      </a:r>
                      <a:r>
                        <a:rPr lang="en-US" sz="1050">
                          <a:solidFill>
                            <a:schemeClr val="bg1"/>
                          </a:solidFill>
                          <a:effectLst/>
                          <a:latin typeface="Times New Roman"/>
                        </a:rPr>
                        <a:t> </a:t>
                      </a:r>
                      <a:r>
                        <a:rPr lang="en-US" sz="1050" err="1">
                          <a:solidFill>
                            <a:schemeClr val="bg1"/>
                          </a:solidFill>
                          <a:effectLst/>
                          <a:latin typeface="Times New Roman"/>
                        </a:rPr>
                        <a:t>Azrour</a:t>
                      </a:r>
                      <a:r>
                        <a:rPr lang="en-US" sz="1050">
                          <a:solidFill>
                            <a:schemeClr val="bg1"/>
                          </a:solidFill>
                          <a:effectLst/>
                          <a:latin typeface="Times New Roman"/>
                        </a:rPr>
                        <a:t>; Driss Dhiba; Yousef </a:t>
                      </a:r>
                      <a:r>
                        <a:rPr lang="en-US" sz="1050" err="1">
                          <a:solidFill>
                            <a:schemeClr val="bg1"/>
                          </a:solidFill>
                          <a:effectLst/>
                          <a:latin typeface="Times New Roman"/>
                        </a:rPr>
                        <a:t>Farhaoui</a:t>
                      </a:r>
                      <a:r>
                        <a:rPr lang="en-US" sz="1050">
                          <a:solidFill>
                            <a:schemeClr val="bg1"/>
                          </a:solidFill>
                          <a:effectLst/>
                          <a:latin typeface="Times New Roman"/>
                        </a:rPr>
                        <a:t>; Souad El Hajjaji</a:t>
                      </a:r>
                    </a:p>
                    <a:p>
                      <a:pPr algn="l">
                        <a:spcAft>
                          <a:spcPts val="0"/>
                        </a:spcAft>
                      </a:pPr>
                      <a:r>
                        <a:rPr lang="en-US" sz="1050">
                          <a:solidFill>
                            <a:schemeClr val="bg1"/>
                          </a:solidFill>
                          <a:effectLst/>
                          <a:latin typeface="Times New Roman"/>
                        </a:rPr>
                        <a:t>March 2021</a:t>
                      </a:r>
                    </a:p>
                    <a:p>
                      <a:pPr algn="l">
                        <a:spcAft>
                          <a:spcPts val="0"/>
                        </a:spcAft>
                      </a:pPr>
                      <a:r>
                        <a:rPr lang="en-US" sz="1050">
                          <a:solidFill>
                            <a:schemeClr val="bg1"/>
                          </a:solidFill>
                          <a:effectLst/>
                          <a:latin typeface="Times New Roman"/>
                          <a:hlinkClick r:id="rId3">
                            <a:extLst>
                              <a:ext uri="{A12FA001-AC4F-418D-AE19-62706E023703}">
                                <ahyp:hlinkClr xmlns:ahyp="http://schemas.microsoft.com/office/drawing/2018/hyperlinkcolor" val="tx"/>
                              </a:ext>
                            </a:extLst>
                          </a:hlinkClick>
                        </a:rPr>
                        <a:t>10.26599/BDMA.2020.9020018</a:t>
                      </a:r>
                      <a:endParaRPr lang="en-US" sz="1050">
                        <a:solidFill>
                          <a:schemeClr val="bg1"/>
                        </a:solidFill>
                        <a:effectLst/>
                        <a:latin typeface="Times New Roman"/>
                      </a:endParaRPr>
                    </a:p>
                  </a:txBody>
                  <a:tcPr marL="68580" marR="68580" marT="0" marB="0"/>
                </a:tc>
                <a:tc>
                  <a:txBody>
                    <a:bodyPr/>
                    <a:lstStyle/>
                    <a:p>
                      <a:pPr lvl="0" algn="l">
                        <a:spcAft>
                          <a:spcPts val="0"/>
                        </a:spcAft>
                        <a:buNone/>
                      </a:pPr>
                      <a:r>
                        <a:rPr lang="en-US" sz="1050">
                          <a:solidFill>
                            <a:schemeClr val="bg1"/>
                          </a:solidFill>
                          <a:effectLst/>
                          <a:latin typeface="Times New Roman"/>
                        </a:rPr>
                        <a:t>IOT monitoring using different sensor (Humidity, Temperature)</a:t>
                      </a:r>
                    </a:p>
                  </a:txBody>
                  <a:tcPr marL="68580" marR="68580" marT="0" marB="0"/>
                </a:tc>
                <a:tc>
                  <a:txBody>
                    <a:bodyPr/>
                    <a:lstStyle/>
                    <a:p>
                      <a:pPr algn="l">
                        <a:spcAft>
                          <a:spcPts val="0"/>
                        </a:spcAft>
                      </a:pPr>
                      <a:r>
                        <a:rPr lang="en-US" sz="1050">
                          <a:solidFill>
                            <a:schemeClr val="bg1"/>
                          </a:solidFill>
                          <a:effectLst/>
                          <a:latin typeface="Times New Roman"/>
                        </a:rPr>
                        <a:t>In this paper the hardware devices like </a:t>
                      </a:r>
                      <a:r>
                        <a:rPr lang="en-US" sz="1050" err="1">
                          <a:solidFill>
                            <a:schemeClr val="bg1"/>
                          </a:solidFill>
                          <a:effectLst/>
                          <a:latin typeface="Times New Roman"/>
                        </a:rPr>
                        <a:t>wifi</a:t>
                      </a:r>
                      <a:r>
                        <a:rPr lang="en-US" sz="1050">
                          <a:solidFill>
                            <a:schemeClr val="bg1"/>
                          </a:solidFill>
                          <a:effectLst/>
                          <a:latin typeface="Times New Roman"/>
                        </a:rPr>
                        <a:t> module, Arduino UNO and sensors like temperature and humidity sensors are required.</a:t>
                      </a:r>
                    </a:p>
                  </a:txBody>
                  <a:tcPr marL="68580" marR="68580" marT="0" marB="0"/>
                </a:tc>
                <a:tc>
                  <a:txBody>
                    <a:bodyPr/>
                    <a:lstStyle/>
                    <a:p>
                      <a:pPr algn="l">
                        <a:spcAft>
                          <a:spcPts val="0"/>
                        </a:spcAft>
                      </a:pPr>
                      <a:r>
                        <a:rPr lang="en-US" sz="1050">
                          <a:solidFill>
                            <a:schemeClr val="bg1"/>
                          </a:solidFill>
                          <a:effectLst/>
                          <a:latin typeface="Times New Roman"/>
                        </a:rPr>
                        <a:t>Cited by 53</a:t>
                      </a:r>
                    </a:p>
                  </a:txBody>
                  <a:tcPr marL="68580" marR="68580" marT="0" marB="0"/>
                </a:tc>
                <a:tc>
                  <a:txBody>
                    <a:bodyPr/>
                    <a:lstStyle/>
                    <a:p>
                      <a:pPr algn="l">
                        <a:spcAft>
                          <a:spcPts val="0"/>
                        </a:spcAft>
                      </a:pPr>
                      <a:r>
                        <a:rPr lang="en-US" sz="1050">
                          <a:solidFill>
                            <a:schemeClr val="bg1"/>
                          </a:solidFill>
                          <a:effectLst/>
                          <a:latin typeface="Times New Roman"/>
                        </a:rPr>
                        <a:t>The main objective of this system is sensing the climate parameters, such as temperature, humidity, and existence of some gases, based on the sensors. The captured values can then be sent to remote applications or databases. Afterwards, the stored data can be visualized in graphics and tables form.</a:t>
                      </a:r>
                    </a:p>
                    <a:p>
                      <a:pPr lvl="0" algn="l">
                        <a:spcAft>
                          <a:spcPts val="0"/>
                        </a:spcAft>
                        <a:buNone/>
                      </a:pPr>
                      <a:r>
                        <a:rPr lang="en-US" sz="1050">
                          <a:solidFill>
                            <a:schemeClr val="bg1"/>
                          </a:solidFill>
                          <a:effectLst/>
                          <a:latin typeface="Times New Roman"/>
                        </a:rPr>
                        <a:t>Limitation is the defective sensors that measures fault data </a:t>
                      </a:r>
                    </a:p>
                  </a:txBody>
                  <a:tcPr marL="68580" marR="68580" marT="0" marB="0"/>
                </a:tc>
                <a:extLst>
                  <a:ext uri="{0D108BD9-81ED-4DB2-BD59-A6C34878D82A}">
                    <a16:rowId xmlns:a16="http://schemas.microsoft.com/office/drawing/2014/main" val="1748947156"/>
                  </a:ext>
                </a:extLst>
              </a:tr>
            </a:tbl>
          </a:graphicData>
        </a:graphic>
      </p:graphicFrame>
      <p:sp>
        <p:nvSpPr>
          <p:cNvPr id="7" name="Google Shape;3527;p43">
            <a:extLst>
              <a:ext uri="{FF2B5EF4-FFF2-40B4-BE49-F238E27FC236}">
                <a16:creationId xmlns:a16="http://schemas.microsoft.com/office/drawing/2014/main" id="{B5A6AD42-895A-E281-9C17-4700B968B98A}"/>
              </a:ext>
            </a:extLst>
          </p:cNvPr>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p:txBody>
      </p:sp>
    </p:spTree>
    <p:extLst>
      <p:ext uri="{BB962C8B-B14F-4D97-AF65-F5344CB8AC3E}">
        <p14:creationId xmlns:p14="http://schemas.microsoft.com/office/powerpoint/2010/main" val="882795042"/>
      </p:ext>
    </p:extLst>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9A582365169A46823107584B7D112D" ma:contentTypeVersion="13" ma:contentTypeDescription="Create a new document." ma:contentTypeScope="" ma:versionID="61e8135e658648bc25cd7e8b956a606b">
  <xsd:schema xmlns:xsd="http://www.w3.org/2001/XMLSchema" xmlns:xs="http://www.w3.org/2001/XMLSchema" xmlns:p="http://schemas.microsoft.com/office/2006/metadata/properties" xmlns:ns3="de03b57d-12fe-4dca-acc0-4fc358a7a2fb" xmlns:ns4="c27207ed-48f5-44a5-892e-782c3bc864ec" targetNamespace="http://schemas.microsoft.com/office/2006/metadata/properties" ma:root="true" ma:fieldsID="07dbdc97d081a8d8e463624e45d8f989" ns3:_="" ns4:_="">
    <xsd:import namespace="de03b57d-12fe-4dca-acc0-4fc358a7a2fb"/>
    <xsd:import namespace="c27207ed-48f5-44a5-892e-782c3bc864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3b57d-12fe-4dca-acc0-4fc358a7a2f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7207ed-48f5-44a5-892e-782c3bc864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27207ed-48f5-44a5-892e-782c3bc864ec" xsi:nil="true"/>
  </documentManagement>
</p:properties>
</file>

<file path=customXml/itemProps1.xml><?xml version="1.0" encoding="utf-8"?>
<ds:datastoreItem xmlns:ds="http://schemas.openxmlformats.org/officeDocument/2006/customXml" ds:itemID="{10DB9281-ADC5-4074-B403-6838BB941E5E}">
  <ds:schemaRefs>
    <ds:schemaRef ds:uri="c27207ed-48f5-44a5-892e-782c3bc864ec"/>
    <ds:schemaRef ds:uri="de03b57d-12fe-4dca-acc0-4fc358a7a2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DE7C19-0251-40A5-BC66-6D5C9ECD2748}">
  <ds:schemaRefs>
    <ds:schemaRef ds:uri="http://schemas.microsoft.com/sharepoint/v3/contenttype/forms"/>
  </ds:schemaRefs>
</ds:datastoreItem>
</file>

<file path=customXml/itemProps3.xml><?xml version="1.0" encoding="utf-8"?>
<ds:datastoreItem xmlns:ds="http://schemas.openxmlformats.org/officeDocument/2006/customXml" ds:itemID="{88B3AAE9-432D-4580-8B21-A130EE110923}">
  <ds:schemaRefs>
    <ds:schemaRef ds:uri="c27207ed-48f5-44a5-892e-782c3bc864ec"/>
    <ds:schemaRef ds:uri="de03b57d-12fe-4dca-acc0-4fc358a7a2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12</Notes>
  <HiddenSlides>1</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Agriculture Tech Pitch Deck by Slidesgo</vt:lpstr>
      <vt:lpstr>AgriEasy</vt:lpstr>
      <vt:lpstr>LITERATURE SURVEY</vt:lpstr>
      <vt:lpstr>INTRODUCTION</vt:lpstr>
      <vt:lpstr>PowerPoint Presentation</vt:lpstr>
      <vt:lpstr>PowerPoint Presentation</vt:lpstr>
      <vt:lpstr>PROBLEM STATEMENT</vt:lpstr>
      <vt:lpstr>LITERATURE REVIEW</vt:lpstr>
      <vt:lpstr>LITERATURE SURVEY</vt:lpstr>
      <vt:lpstr>LITERATURE SURVEY</vt:lpstr>
      <vt:lpstr>LITERATURE SURVEY</vt:lpstr>
      <vt:lpstr>LITERATURE SURVEY</vt:lpstr>
      <vt:lpstr>AgriEasy</vt:lpstr>
      <vt:lpstr>DATASET USED</vt:lpstr>
      <vt:lpstr>Features</vt:lpstr>
      <vt:lpstr>PERFORMANCE MEASURE</vt:lpstr>
      <vt:lpstr>PERFORMANCE MEASURE</vt:lpstr>
      <vt:lpstr>Methodology Used</vt:lpstr>
      <vt:lpstr>Proposed Methodology</vt:lpstr>
      <vt:lpstr>Proposed Methodology</vt:lpstr>
      <vt:lpstr>Continue...</vt:lpstr>
      <vt:lpstr>Resnet Architecture</vt:lpstr>
      <vt:lpstr>Architectures</vt:lpstr>
      <vt:lpstr>Calculations in resnet</vt:lpstr>
      <vt:lpstr>Models Used :</vt:lpstr>
      <vt:lpstr>Normal CNN Model</vt:lpstr>
      <vt:lpstr>Inception V3</vt:lpstr>
      <vt:lpstr>VGGNET</vt:lpstr>
      <vt:lpstr>Renet-50</vt:lpstr>
      <vt:lpstr>Renet-50 – Final Model(Transfer Learning)</vt:lpstr>
      <vt:lpstr>Loss &amp; Accuracy Table</vt:lpstr>
      <vt:lpstr>Loss &amp; Accuracy Table</vt:lpstr>
      <vt:lpstr>App-UI</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AgriEasy</dc:title>
  <cp:revision>3</cp:revision>
  <dcterms:modified xsi:type="dcterms:W3CDTF">2023-04-04T15:32:50Z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0x010100C39A582365169A46823107584B7D112D</vt:lpwstr>
  </property>
</Properties>
</file>